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6"/>
  </p:notesMasterIdLst>
  <p:handoutMasterIdLst>
    <p:handoutMasterId r:id="rId47"/>
  </p:handoutMasterIdLst>
  <p:sldIdLst>
    <p:sldId id="1213" r:id="rId2"/>
    <p:sldId id="1285" r:id="rId3"/>
    <p:sldId id="1466" r:id="rId4"/>
    <p:sldId id="1295" r:id="rId5"/>
    <p:sldId id="1429" r:id="rId6"/>
    <p:sldId id="1280" r:id="rId7"/>
    <p:sldId id="1443" r:id="rId8"/>
    <p:sldId id="1406" r:id="rId9"/>
    <p:sldId id="1407" r:id="rId10"/>
    <p:sldId id="1408" r:id="rId11"/>
    <p:sldId id="1409" r:id="rId12"/>
    <p:sldId id="1296" r:id="rId13"/>
    <p:sldId id="1463" r:id="rId14"/>
    <p:sldId id="1363" r:id="rId15"/>
    <p:sldId id="1431" r:id="rId16"/>
    <p:sldId id="1444" r:id="rId17"/>
    <p:sldId id="1445" r:id="rId18"/>
    <p:sldId id="1446" r:id="rId19"/>
    <p:sldId id="1447" r:id="rId20"/>
    <p:sldId id="1434" r:id="rId21"/>
    <p:sldId id="1414" r:id="rId22"/>
    <p:sldId id="1270" r:id="rId23"/>
    <p:sldId id="1267" r:id="rId24"/>
    <p:sldId id="1464" r:id="rId25"/>
    <p:sldId id="1462" r:id="rId26"/>
    <p:sldId id="1455" r:id="rId27"/>
    <p:sldId id="1416" r:id="rId28"/>
    <p:sldId id="1436" r:id="rId29"/>
    <p:sldId id="1418" r:id="rId30"/>
    <p:sldId id="1373" r:id="rId31"/>
    <p:sldId id="1450" r:id="rId32"/>
    <p:sldId id="1375" r:id="rId33"/>
    <p:sldId id="1297" r:id="rId34"/>
    <p:sldId id="1465" r:id="rId35"/>
    <p:sldId id="1420" r:id="rId36"/>
    <p:sldId id="1400" r:id="rId37"/>
    <p:sldId id="1437" r:id="rId38"/>
    <p:sldId id="1451" r:id="rId39"/>
    <p:sldId id="1452" r:id="rId40"/>
    <p:sldId id="1453" r:id="rId41"/>
    <p:sldId id="1426" r:id="rId42"/>
    <p:sldId id="1440" r:id="rId43"/>
    <p:sldId id="1428" r:id="rId44"/>
    <p:sldId id="918" r:id="rId45"/>
  </p:sldIdLst>
  <p:sldSz cx="12192000" cy="6858000"/>
  <p:notesSz cx="6858000" cy="9144000"/>
  <p:defaultTextStyle>
    <a:defPPr>
      <a:defRPr lang="pt-BR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4AFB74-6922-A38D-C53F-EB37A3A29CB9}" name="Lucimara Desidera" initials="LD" userId="324a9e04754f1682" providerId="Windows Live"/>
  <p188:author id="{8CDDB4C9-4E7E-D80B-3034-D90A997E896C}" name="Miriam von Zuben" initials="Mv" userId="4259a9b75afbf3f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FB4"/>
    <a:srgbClr val="285E99"/>
    <a:srgbClr val="2A62A0"/>
    <a:srgbClr val="143252"/>
    <a:srgbClr val="24558B"/>
    <a:srgbClr val="01215B"/>
    <a:srgbClr val="012059"/>
    <a:srgbClr val="033083"/>
    <a:srgbClr val="19446D"/>
    <a:srgbClr val="000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03"/>
    <p:restoredTop sz="70837"/>
  </p:normalViewPr>
  <p:slideViewPr>
    <p:cSldViewPr snapToGrid="0" snapToObjects="1">
      <p:cViewPr varScale="1">
        <p:scale>
          <a:sx n="147" d="100"/>
          <a:sy n="147" d="100"/>
        </p:scale>
        <p:origin x="2920" y="20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2" d="100"/>
        <a:sy n="172" d="100"/>
      </p:scale>
      <p:origin x="0" y="0"/>
    </p:cViewPr>
  </p:sorterViewPr>
  <p:notesViewPr>
    <p:cSldViewPr snapToGrid="0" snapToObjects="1">
      <p:cViewPr>
        <p:scale>
          <a:sx n="232" d="100"/>
          <a:sy n="232" d="100"/>
        </p:scale>
        <p:origin x="4664" y="-28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ABCDB6-50C0-86B1-7FFF-AD2903F6E7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E649EC-7EF6-42DE-2760-1592E1A486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67ABE-F6E3-8A44-A169-223E4274E251}" type="datetimeFigureOut">
              <a:rPr lang="en-BR" smtClean="0"/>
              <a:t>31/10/25</a:t>
            </a:fld>
            <a:endParaRPr lang="en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A7393-3F53-5D5C-0D52-FEF31EAF9F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564B9-737F-595C-650B-C36851FB2B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A97FA-96B8-2348-B262-BEDA36A2ACE9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95650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7D4F6-671C-FA46-AE68-7AD0D204D85E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30237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887785"/>
            <a:ext cx="5486400" cy="46259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34831-3A0A-244D-813C-1C7BE7B2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ert.br/docs/ransomware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sa/4.0/deed.pt-br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ert.br/docs/ransomware/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sa/4.0/deed.pt-br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3023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Este conjunto de </a:t>
            </a:r>
            <a:r>
              <a:rPr kumimoji="0" lang="pt-BR" altLang="pt-B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slides</a:t>
            </a: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foi originalmente desenvolvido pelo </a:t>
            </a:r>
            <a:r>
              <a:rPr kumimoji="0" lang="pt-BR" alt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CERT.br</a:t>
            </a: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do </a:t>
            </a:r>
            <a:r>
              <a:rPr kumimoji="0" lang="pt-BR" alt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NIC.br</a:t>
            </a: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com o propósito de promover Boas Práticas para Proteção, Detecção e Resposta a Ataques de </a:t>
            </a:r>
            <a:r>
              <a:rPr kumimoji="0" lang="pt-BR" altLang="pt-BR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Ransomware</a:t>
            </a: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e foi baseado no documento disponível em: </a:t>
            </a: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3"/>
              </a:rPr>
              <a:t>https://cert.br/docs/ransomware/</a:t>
            </a: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Este conjunto de </a:t>
            </a:r>
            <a:r>
              <a:rPr kumimoji="0" lang="pt-BR" altLang="pt-B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slides</a:t>
            </a: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está licenciado sob a licença </a:t>
            </a:r>
            <a:r>
              <a:rPr kumimoji="0" lang="pt-BR" alt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Creative</a:t>
            </a: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Commons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Atribuição-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NãoComercial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CompartilhaIgual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4.0 Internacional (CC BY-NC-SA 4.0).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 CERT.br/NIC.br concede a Você uma licença de abrangência mundial, sem </a:t>
            </a:r>
            <a:r>
              <a:rPr kumimoji="0" lang="pt-BR" altLang="pt-B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royalties</a:t>
            </a: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não-exclusiva, sujeita aos termos e condições desta Licença, para exercer os direitos sobre a Obra, ou seja, este conjunto de </a:t>
            </a:r>
            <a:r>
              <a:rPr kumimoji="0" lang="pt-BR" altLang="pt-B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slides</a:t>
            </a: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definidos abaixo: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Reproduzir a Obra, incorporar a Obra em uma ou mais Obras Coletivas e Reproduzir a Obra quando incorporada em Obras Coletivas;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Criar e Reproduzir Obras Derivadas, desde que qualquer Obra Derivada, inclusive qualquer tradução, em qualquer meio, adote razoáveis medidas para claramente indicar, demarcar ou de qualquer maneira identificar que mudanças foram feitas à Obra original. Uma tradução, por exemplo, poderia assinalar que “A Obra original foi traduzida do Português para o Inglês,” ou uma modificação poderia indicar que “A Obra original foi modificada”;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Distribuir e Executar Publicamente a Obra, incluindo as Obras incorporadas em Obras Coletivas; e,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Distribuir e Executar Publicamente Obras Derivadas.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Desde que respeitadas as seguintes condições: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kumimoji="0" lang="pt-BR" altLang="pt-B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Atribuição — </a:t>
            </a: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Você deve fazer a atribuição do trabalho, da maneira estabelecida pelo titular originário ou licenciante (mas sem sugerir que este o apoia, ou que subscreve o seu uso do trabalho). No caso deste trabalho, deve incluir a URL para o trabalho original (</a:t>
            </a: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https://</a:t>
            </a:r>
            <a:r>
              <a:rPr lang="pt-BR" altLang="pt-BR" sz="9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cert.br</a:t>
            </a: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</a:t>
            </a:r>
            <a:r>
              <a:rPr lang="pt-BR" altLang="pt-BR" sz="9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docs</a:t>
            </a: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</a:t>
            </a:r>
            <a:r>
              <a:rPr lang="pt-BR" altLang="pt-BR" sz="9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ransomware</a:t>
            </a: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</a:t>
            </a: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)</a:t>
            </a: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em todos os </a:t>
            </a:r>
            <a:r>
              <a:rPr kumimoji="0" lang="pt-BR" altLang="pt-B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slides</a:t>
            </a: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NãoComercial</a:t>
            </a:r>
            <a:r>
              <a:rPr kumimoji="0" lang="pt-BR" altLang="pt-B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— </a:t>
            </a: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Você não pode usar esta obra para fins comerciais.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CompartilhaIgual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altLang="pt-B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— </a:t>
            </a: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 você alterar, transformar ou criar em cima desta obra, você poderá distribuir a obra resultante apenas sob a mesma licença, ou sob uma licença similar à presente.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Aviso —</a:t>
            </a: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Em todas as reutilizações ou distribuições, você deve deixar claro quais são os termos da licença deste trabalho. A melhor forma de fazê-lo, é colocando um </a:t>
            </a:r>
            <a:r>
              <a:rPr kumimoji="0" lang="pt-BR" altLang="pt-B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link</a:t>
            </a: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para a seguinte página: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4"/>
              </a:rPr>
              <a:t>https://creativecommons.org/licenses/by-nc-sa/4.0/deed.pt-br</a:t>
            </a: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34831-3A0A-244D-813C-1C7BE7B2CE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81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6587B-C46F-68A8-3CB6-9079AB3B3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0E4BAF-791D-5569-EED8-68853F406A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30238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4A7926-8360-7A4B-21BB-55A7E80890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5F4F7-3BFA-A866-6560-C331B9AB4B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34831-3A0A-244D-813C-1C7BE7B2CE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4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4C5E5-5155-A1A0-ED71-B601ED03F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1E0D4D-EA1F-46AC-0321-FB2FEDED75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B0E0D1-67EE-40E6-B749-F9538FB49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BE733-C77B-8A35-7715-99D1A352C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34831-3A0A-244D-813C-1C7BE7B2CE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37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34831-3A0A-244D-813C-1C7BE7B2CE1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38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3023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altLang="pt-BR" sz="900" b="1" dirty="0">
                <a:ea typeface="ＭＳ Ｐゴシック" panose="020B0600070205080204" pitchFamily="34" charset="-128"/>
              </a:rPr>
              <a:t>ESTE </a:t>
            </a:r>
            <a:r>
              <a:rPr lang="pt-BR" altLang="pt-BR" sz="900" b="1" i="1" dirty="0">
                <a:ea typeface="ＭＳ Ｐゴシック" panose="020B0600070205080204" pitchFamily="34" charset="-128"/>
              </a:rPr>
              <a:t>SLIDE</a:t>
            </a:r>
            <a:r>
              <a:rPr lang="pt-BR" altLang="pt-BR" sz="900" b="1" dirty="0">
                <a:ea typeface="ＭＳ Ｐゴシック" panose="020B0600070205080204" pitchFamily="34" charset="-128"/>
              </a:rPr>
              <a:t> NÃO PODE SER REMOVIDO. DEVE SER MANTIDO E EXIBIDO EM TODAS AS REPRODUÇÕES, INCLUSIVE NAS OBRAS  DERIVADAS.</a:t>
            </a:r>
          </a:p>
          <a:p>
            <a:pPr lvl="0" algn="just">
              <a:defRPr/>
            </a:pP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Este conjunto de </a:t>
            </a:r>
            <a:r>
              <a:rPr lang="pt-BR" altLang="pt-BR" sz="900" i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slides</a:t>
            </a: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foi originalmente desenvolvido pelo </a:t>
            </a:r>
            <a:r>
              <a:rPr lang="pt-BR" altLang="pt-BR" sz="9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CERT.br</a:t>
            </a: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do </a:t>
            </a:r>
            <a:r>
              <a:rPr lang="pt-BR" altLang="pt-BR" sz="9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NIC.br</a:t>
            </a: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com o propósito de promover Boas Práticas para Proteção, Detecção e Resposta a Ataques de </a:t>
            </a:r>
            <a:r>
              <a:rPr lang="pt-BR" altLang="pt-BR" sz="900" i="1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Ransomware</a:t>
            </a: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e foi baseado no documento disponível em: </a:t>
            </a: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3"/>
              </a:rPr>
              <a:t>https://cert.br/docs/ransomware/</a:t>
            </a: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lvl="0" algn="just">
              <a:defRPr/>
            </a:pP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Este conjunto de </a:t>
            </a:r>
            <a:r>
              <a:rPr lang="pt-BR" altLang="pt-BR" sz="900" i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slides</a:t>
            </a: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está licenciado sob a licença </a:t>
            </a:r>
            <a:r>
              <a:rPr lang="pt-BR" altLang="pt-BR" sz="9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Creative</a:t>
            </a: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Commons </a:t>
            </a:r>
            <a:r>
              <a:rPr lang="pt-BR" sz="900" dirty="0">
                <a:solidFill>
                  <a:prstClr val="black"/>
                </a:solidFill>
              </a:rPr>
              <a:t>Atribuição-</a:t>
            </a:r>
            <a:r>
              <a:rPr lang="pt-BR" sz="900" dirty="0" err="1">
                <a:solidFill>
                  <a:prstClr val="black"/>
                </a:solidFill>
              </a:rPr>
              <a:t>NãoComercial</a:t>
            </a:r>
            <a:r>
              <a:rPr lang="pt-BR" sz="900" dirty="0">
                <a:solidFill>
                  <a:prstClr val="black"/>
                </a:solidFill>
              </a:rPr>
              <a:t>-</a:t>
            </a:r>
            <a:r>
              <a:rPr lang="pt-BR" sz="900" dirty="0" err="1">
                <a:solidFill>
                  <a:prstClr val="black"/>
                </a:solidFill>
              </a:rPr>
              <a:t>CompartilhaIgual</a:t>
            </a:r>
            <a:r>
              <a:rPr lang="pt-BR" sz="900" dirty="0">
                <a:solidFill>
                  <a:prstClr val="black"/>
                </a:solidFill>
              </a:rPr>
              <a:t> 4.0 Internacional (CC BY-NC-SA 4.0).</a:t>
            </a:r>
          </a:p>
          <a:p>
            <a:pPr lvl="0" algn="just">
              <a:defRPr/>
            </a:pP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 CERT.br/NIC.br concede a Você uma licença de abrangência mundial, sem </a:t>
            </a:r>
            <a:r>
              <a:rPr lang="pt-BR" altLang="pt-BR" sz="900" i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royalties</a:t>
            </a: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não-exclusiva, sujeita aos termos e condições desta Licença, para exercer os direitos sobre a Obra, ou seja, este conjunto de </a:t>
            </a:r>
            <a:r>
              <a:rPr lang="pt-BR" altLang="pt-BR" sz="900" i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slides</a:t>
            </a: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definidos abaixo: </a:t>
            </a:r>
          </a:p>
          <a:p>
            <a:pPr marL="228600" lvl="0" indent="-228600" algn="just">
              <a:buFont typeface="+mj-lt"/>
              <a:buAutoNum type="alphaLcPeriod"/>
              <a:defRPr/>
            </a:pP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Reproduzir a Obra, incorporar a Obra em uma ou mais Obras Coletivas e Reproduzir a Obra quando incorporada em Obras Coletivas;</a:t>
            </a:r>
          </a:p>
          <a:p>
            <a:pPr marL="228600" lvl="0" indent="-228600" algn="just">
              <a:buFont typeface="+mj-lt"/>
              <a:buAutoNum type="alphaLcPeriod"/>
              <a:defRPr/>
            </a:pP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Criar e Reproduzir Obras Derivadas, desde que qualquer Obra Derivada, inclusive qualquer tradução, em qualquer meio, adote razoáveis medidas para claramente indicar, demarcar ou de qualquer maneira identificar que mudanças foram feitas à Obra original. Uma tradução, por exemplo, poderia assinalar que “A Obra original foi traduzida do Português para o Inglês,” ou uma modificação poderia indicar que “A Obra original foi modificada”;</a:t>
            </a:r>
          </a:p>
          <a:p>
            <a:pPr marL="228600" lvl="0" indent="-228600" algn="just">
              <a:buFont typeface="+mj-lt"/>
              <a:buAutoNum type="alphaLcPeriod"/>
              <a:defRPr/>
            </a:pP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Distribuir e Executar Publicamente a Obra, incluindo as Obras incorporadas em Obras Coletivas; e,</a:t>
            </a:r>
          </a:p>
          <a:p>
            <a:pPr marL="228600" lvl="0" indent="-228600" algn="just">
              <a:buFont typeface="+mj-lt"/>
              <a:buAutoNum type="alphaLcPeriod"/>
              <a:defRPr/>
            </a:pP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Distribuir e Executar Publicamente Obras Derivadas.</a:t>
            </a:r>
          </a:p>
          <a:p>
            <a:pPr lvl="0" algn="just">
              <a:defRPr/>
            </a:pPr>
            <a:r>
              <a:rPr lang="pt-BR" altLang="pt-BR" sz="9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Desde que respeitadas as seguintes condições: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pt-BR" altLang="pt-BR" sz="9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Atribuição — </a:t>
            </a: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Você deve fazer a atribuição do trabalho, da maneira estabelecida pelo titular originário ou licenciante (mas sem sugerir que este o apoia, ou que subscreve o seu uso do trabalho). No caso deste trabalho, deve incluir a URL para o trabalho original (https://</a:t>
            </a:r>
            <a:r>
              <a:rPr lang="pt-BR" altLang="pt-BR" sz="9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cert.br</a:t>
            </a: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</a:t>
            </a:r>
            <a:r>
              <a:rPr lang="pt-BR" altLang="pt-BR" sz="9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docs</a:t>
            </a: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</a:t>
            </a:r>
            <a:r>
              <a:rPr lang="pt-BR" altLang="pt-BR" sz="9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ransomware</a:t>
            </a: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</a:t>
            </a:r>
            <a:r>
              <a:rPr lang="pt-BR" altLang="pt-BR" sz="9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)</a:t>
            </a: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em todos os </a:t>
            </a:r>
            <a:r>
              <a:rPr lang="pt-BR" altLang="pt-BR" sz="900" i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slides</a:t>
            </a: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pt-BR" altLang="pt-BR" sz="900" b="1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NãoComercial</a:t>
            </a:r>
            <a:r>
              <a:rPr lang="pt-BR" altLang="pt-BR" sz="9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— </a:t>
            </a: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Você não pode usar esta obra para fins comerciais.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pt-BR" sz="900" b="1" dirty="0" err="1">
                <a:solidFill>
                  <a:prstClr val="black"/>
                </a:solidFill>
              </a:rPr>
              <a:t>CompartilhaIgual</a:t>
            </a:r>
            <a:r>
              <a:rPr lang="pt-BR" sz="900" dirty="0">
                <a:solidFill>
                  <a:prstClr val="black"/>
                </a:solidFill>
              </a:rPr>
              <a:t> </a:t>
            </a:r>
            <a:r>
              <a:rPr lang="pt-BR" altLang="pt-BR" sz="9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— </a:t>
            </a: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 você alterar, transformar ou criar em cima desta obra, você poderá distribuir a obra resultante apenas sob a mesma licença, ou sob uma licença similar à presente.</a:t>
            </a:r>
          </a:p>
          <a:p>
            <a:pPr lvl="0" algn="just">
              <a:defRPr/>
            </a:pPr>
            <a:r>
              <a:rPr lang="pt-BR" altLang="pt-BR" sz="9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Aviso —</a:t>
            </a: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Em todas as reutilizações ou distribuições, você deve deixar claro quais são os termos da licença deste trabalho. A melhor forma de fazê-lo, é colocando um </a:t>
            </a:r>
            <a:r>
              <a:rPr lang="pt-BR" altLang="pt-BR" sz="900" i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link</a:t>
            </a: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para a seguinte página:</a:t>
            </a:r>
          </a:p>
          <a:p>
            <a:pPr lvl="0" algn="just">
              <a:defRPr/>
            </a:pP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4"/>
              </a:rPr>
              <a:t>https://creativecommons.org/licenses/by-nc-sa/4.0/deed.pt-br</a:t>
            </a:r>
            <a:r>
              <a:rPr lang="pt-BR" altLang="pt-BR" sz="9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endParaRPr lang="en-BR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34831-3A0A-244D-813C-1C7BE7B2CE1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 hasCustomPrompt="1"/>
          </p:nvPr>
        </p:nvSpPr>
        <p:spPr>
          <a:xfrm>
            <a:off x="218661" y="1465319"/>
            <a:ext cx="11738113" cy="225903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ct val="120000"/>
              </a:lnSpc>
              <a:defRPr sz="54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noProof="0" dirty="0"/>
              <a:t>CLIQUE PARA EDITAR O ESTILO DO TÍTULO MESTRE</a:t>
            </a:r>
          </a:p>
        </p:txBody>
      </p:sp>
      <p:sp>
        <p:nvSpPr>
          <p:cNvPr id="6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395700" y="3946720"/>
            <a:ext cx="5400600" cy="93610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o </a:t>
            </a:r>
            <a:r>
              <a:rPr lang="en-US" noProof="0" dirty="0" err="1"/>
              <a:t>estilo</a:t>
            </a:r>
            <a:r>
              <a:rPr lang="en-US" noProof="0" dirty="0"/>
              <a:t> do </a:t>
            </a:r>
            <a:r>
              <a:rPr lang="en-US" noProof="0" dirty="0" err="1"/>
              <a:t>subtítulo</a:t>
            </a:r>
            <a:r>
              <a:rPr lang="en-US" noProof="0" dirty="0"/>
              <a:t> </a:t>
            </a:r>
            <a:r>
              <a:rPr lang="en-US" noProof="0" dirty="0" err="1"/>
              <a:t>mestre</a:t>
            </a:r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A12DE6-3786-FDF4-32A1-4CF5D0C78A6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07807" y="5992778"/>
            <a:ext cx="2801201" cy="771316"/>
            <a:chOff x="4031374" y="5833240"/>
            <a:chExt cx="3225418" cy="888125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C51F7F13-2F21-1EA7-2A02-B5C2DFC13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31374" y="5833240"/>
              <a:ext cx="1690853" cy="888125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05DC850A-7910-EC54-80B6-B134C0C4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07525" y="5833240"/>
              <a:ext cx="1349267" cy="88812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959972D-D2EA-B012-B6B7-210A836182AA}"/>
              </a:ext>
            </a:extLst>
          </p:cNvPr>
          <p:cNvSpPr txBox="1"/>
          <p:nvPr userDrawn="1"/>
        </p:nvSpPr>
        <p:spPr>
          <a:xfrm>
            <a:off x="7572978" y="5800954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1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Produção: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8BD3C-D3BE-D711-E841-81B97F477329}"/>
              </a:ext>
            </a:extLst>
          </p:cNvPr>
          <p:cNvSpPr txBox="1"/>
          <p:nvPr userDrawn="1"/>
        </p:nvSpPr>
        <p:spPr>
          <a:xfrm>
            <a:off x="1402118" y="5800465"/>
            <a:ext cx="1378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1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Apoio de Divulgação: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</a:t>
            </a:r>
            <a:r>
              <a:rPr lang="en-US" noProof="0" dirty="0" err="1"/>
              <a:t>estilo</a:t>
            </a:r>
            <a:r>
              <a:rPr lang="en-US" noProof="0" dirty="0"/>
              <a:t> do </a:t>
            </a:r>
            <a:r>
              <a:rPr lang="en-US" noProof="0" dirty="0" err="1"/>
              <a:t>título</a:t>
            </a:r>
            <a:r>
              <a:rPr lang="en-US" noProof="0" dirty="0"/>
              <a:t> </a:t>
            </a:r>
            <a:r>
              <a:rPr lang="en-US" noProof="0" dirty="0" err="1"/>
              <a:t>mestre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8F608-18FF-EBEC-5F42-8333AC54B3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02" y="6511925"/>
            <a:ext cx="6757639" cy="3460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BR" sz="1800" i="0" kern="1200" dirty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26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1FF3027-0B24-C99D-CBF3-0822F3B4B5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02" y="6511925"/>
            <a:ext cx="6757639" cy="3460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BR" sz="1800" i="0" kern="1200" dirty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26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ransiçã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 hasCustomPrompt="1"/>
          </p:nvPr>
        </p:nvSpPr>
        <p:spPr>
          <a:xfrm>
            <a:off x="0" y="1296819"/>
            <a:ext cx="12192000" cy="225903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50000"/>
              </a:lnSpc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48180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</a:t>
            </a:r>
            <a:r>
              <a:rPr lang="en-US" noProof="0" dirty="0" err="1"/>
              <a:t>estilo</a:t>
            </a:r>
            <a:r>
              <a:rPr lang="en-US" noProof="0" dirty="0"/>
              <a:t> do </a:t>
            </a:r>
            <a:r>
              <a:rPr lang="en-US" noProof="0" dirty="0" err="1"/>
              <a:t>título</a:t>
            </a:r>
            <a:r>
              <a:rPr lang="en-US" noProof="0" dirty="0"/>
              <a:t> </a:t>
            </a:r>
            <a:r>
              <a:rPr lang="en-US" noProof="0" dirty="0" err="1"/>
              <a:t>mestre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34000" indent="-234000">
              <a:buFont typeface="System Font Regular"/>
              <a:buChar char="–"/>
              <a:defRPr/>
            </a:lvl1pPr>
          </a:lstStyle>
          <a:p>
            <a:pPr lvl="0"/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</a:t>
            </a:r>
            <a:r>
              <a:rPr lang="en-US" noProof="0" dirty="0" err="1"/>
              <a:t>os</a:t>
            </a:r>
            <a:r>
              <a:rPr lang="en-US" noProof="0" dirty="0"/>
              <a:t> </a:t>
            </a:r>
            <a:r>
              <a:rPr lang="en-US" noProof="0" dirty="0" err="1"/>
              <a:t>estilos</a:t>
            </a:r>
            <a:r>
              <a:rPr lang="en-US" noProof="0" dirty="0"/>
              <a:t> de </a:t>
            </a:r>
            <a:r>
              <a:rPr lang="en-US" noProof="0" dirty="0" err="1"/>
              <a:t>texto</a:t>
            </a:r>
            <a:r>
              <a:rPr lang="en-US" noProof="0" dirty="0"/>
              <a:t> </a:t>
            </a:r>
            <a:r>
              <a:rPr lang="en-US" noProof="0" dirty="0" err="1"/>
              <a:t>mestres</a:t>
            </a:r>
            <a:endParaRPr lang="en-US" noProof="0" dirty="0"/>
          </a:p>
          <a:p>
            <a:pPr lvl="1"/>
            <a:r>
              <a:rPr lang="en-US" noProof="0" dirty="0"/>
              <a:t>Segundo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2"/>
            <a:r>
              <a:rPr lang="en-US" noProof="0" dirty="0" err="1"/>
              <a:t>Terceiro</a:t>
            </a:r>
            <a:r>
              <a:rPr lang="en-US" noProof="0" dirty="0"/>
              <a:t>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4"/>
            <a:r>
              <a:rPr lang="en-US" noProof="0" dirty="0"/>
              <a:t>Quinto </a:t>
            </a:r>
            <a:r>
              <a:rPr lang="en-US" noProof="0" dirty="0" err="1"/>
              <a:t>nível</a:t>
            </a:r>
            <a:endParaRPr lang="en-US" noProof="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5BD97E-7DD3-5BB0-9CBC-16F64CFECA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02" y="6511925"/>
            <a:ext cx="6757639" cy="3460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BR" sz="1800" i="0" kern="1200" dirty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26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ç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907" y="0"/>
            <a:ext cx="11967607" cy="1008000"/>
          </a:xfrm>
        </p:spPr>
        <p:txBody>
          <a:bodyPr/>
          <a:lstStyle/>
          <a:p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</a:t>
            </a:r>
            <a:r>
              <a:rPr lang="en-US" noProof="0" dirty="0" err="1"/>
              <a:t>estilo</a:t>
            </a:r>
            <a:r>
              <a:rPr lang="en-US" noProof="0" dirty="0"/>
              <a:t> do </a:t>
            </a:r>
            <a:r>
              <a:rPr lang="en-US" noProof="0" dirty="0" err="1"/>
              <a:t>título</a:t>
            </a:r>
            <a:r>
              <a:rPr lang="en-US" noProof="0" dirty="0"/>
              <a:t> </a:t>
            </a:r>
            <a:r>
              <a:rPr lang="en-US" noProof="0" dirty="0" err="1"/>
              <a:t>mestre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270800"/>
            <a:ext cx="4964400" cy="491681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rgbClr val="316FB4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</a:t>
            </a:r>
            <a:r>
              <a:rPr lang="en-US" noProof="0" dirty="0" err="1"/>
              <a:t>os</a:t>
            </a:r>
            <a:r>
              <a:rPr lang="en-US" noProof="0" dirty="0"/>
              <a:t> </a:t>
            </a:r>
            <a:r>
              <a:rPr lang="en-US" noProof="0" dirty="0" err="1"/>
              <a:t>estilos</a:t>
            </a:r>
            <a:r>
              <a:rPr lang="en-US" noProof="0" dirty="0"/>
              <a:t> de </a:t>
            </a:r>
            <a:r>
              <a:rPr lang="en-US" noProof="0" dirty="0" err="1"/>
              <a:t>texto</a:t>
            </a:r>
            <a:r>
              <a:rPr lang="en-US" noProof="0" dirty="0"/>
              <a:t> </a:t>
            </a:r>
            <a:r>
              <a:rPr lang="en-US" noProof="0" dirty="0" err="1"/>
              <a:t>mestres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788800" y="1270800"/>
            <a:ext cx="6289200" cy="4916819"/>
          </a:xfrm>
        </p:spPr>
        <p:txBody>
          <a:bodyPr/>
          <a:lstStyle>
            <a:lvl1pPr marL="0" indent="0">
              <a:buNone/>
              <a:defRPr/>
            </a:lvl1pPr>
            <a:lvl2pPr>
              <a:defRPr sz="2200"/>
            </a:lvl2pPr>
          </a:lstStyle>
          <a:p>
            <a:pPr lvl="0"/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</a:t>
            </a:r>
            <a:r>
              <a:rPr lang="en-US" noProof="0" dirty="0" err="1"/>
              <a:t>os</a:t>
            </a:r>
            <a:r>
              <a:rPr lang="en-US" noProof="0" dirty="0"/>
              <a:t> </a:t>
            </a:r>
            <a:r>
              <a:rPr lang="en-US" noProof="0" dirty="0" err="1"/>
              <a:t>estilos</a:t>
            </a:r>
            <a:r>
              <a:rPr lang="en-US" noProof="0" dirty="0"/>
              <a:t> de </a:t>
            </a:r>
            <a:r>
              <a:rPr lang="en-US" noProof="0" dirty="0" err="1"/>
              <a:t>texto</a:t>
            </a:r>
            <a:r>
              <a:rPr lang="en-US" noProof="0" dirty="0"/>
              <a:t> </a:t>
            </a:r>
            <a:r>
              <a:rPr lang="en-US" noProof="0" dirty="0" err="1"/>
              <a:t>mestres</a:t>
            </a:r>
            <a:endParaRPr lang="en-US" noProof="0" dirty="0"/>
          </a:p>
          <a:p>
            <a:pPr lvl="1"/>
            <a:r>
              <a:rPr lang="en-US" noProof="0" dirty="0"/>
              <a:t>Segundo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2"/>
            <a:r>
              <a:rPr lang="en-US" noProof="0" dirty="0" err="1"/>
              <a:t>Terceiro</a:t>
            </a:r>
            <a:r>
              <a:rPr lang="en-US" noProof="0" dirty="0"/>
              <a:t>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4"/>
            <a:r>
              <a:rPr lang="en-US" noProof="0" dirty="0"/>
              <a:t>Quinto </a:t>
            </a:r>
            <a:r>
              <a:rPr lang="en-US" noProof="0" dirty="0" err="1"/>
              <a:t>nível</a:t>
            </a:r>
            <a:endParaRPr lang="en-US" noProof="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E71B0B2-8BB0-CC26-3885-4106991DCC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02" y="6511925"/>
            <a:ext cx="6757639" cy="3460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BR" sz="1800" i="0" kern="1200" dirty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26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295285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o Ocorre o Ata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271238"/>
            <a:ext cx="4963886" cy="4918426"/>
          </a:xfr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rgbClr val="316FB4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</a:t>
            </a:r>
            <a:r>
              <a:rPr lang="en-US" noProof="0" dirty="0" err="1"/>
              <a:t>os</a:t>
            </a:r>
            <a:r>
              <a:rPr lang="en-US" noProof="0" dirty="0"/>
              <a:t> </a:t>
            </a:r>
            <a:r>
              <a:rPr lang="en-US" noProof="0" dirty="0" err="1"/>
              <a:t>estilos</a:t>
            </a:r>
            <a:r>
              <a:rPr lang="en-US" noProof="0" dirty="0"/>
              <a:t> de </a:t>
            </a:r>
            <a:r>
              <a:rPr lang="en-US" noProof="0" dirty="0" err="1"/>
              <a:t>texto</a:t>
            </a:r>
            <a:r>
              <a:rPr lang="en-US" noProof="0" dirty="0"/>
              <a:t> </a:t>
            </a:r>
            <a:r>
              <a:rPr lang="en-US" noProof="0" dirty="0" err="1"/>
              <a:t>mestres</a:t>
            </a:r>
            <a:endParaRPr lang="en-US" noProof="0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F3AEAAC-D75E-951B-FDD9-354B9F8AC2C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788800" y="1271238"/>
            <a:ext cx="6290031" cy="49184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</a:t>
            </a:r>
            <a:r>
              <a:rPr lang="en-US" noProof="0" dirty="0" err="1"/>
              <a:t>os</a:t>
            </a:r>
            <a:r>
              <a:rPr lang="en-US" noProof="0" dirty="0"/>
              <a:t> </a:t>
            </a:r>
            <a:r>
              <a:rPr lang="en-US" noProof="0" dirty="0" err="1"/>
              <a:t>estilos</a:t>
            </a:r>
            <a:r>
              <a:rPr lang="en-US" noProof="0" dirty="0"/>
              <a:t> de </a:t>
            </a:r>
            <a:r>
              <a:rPr lang="en-US" noProof="0" dirty="0" err="1"/>
              <a:t>texto</a:t>
            </a:r>
            <a:r>
              <a:rPr lang="en-US" noProof="0" dirty="0"/>
              <a:t> </a:t>
            </a:r>
            <a:r>
              <a:rPr lang="en-US" noProof="0" dirty="0" err="1"/>
              <a:t>mestres</a:t>
            </a:r>
            <a:endParaRPr lang="en-US" noProof="0" dirty="0"/>
          </a:p>
          <a:p>
            <a:pPr lvl="1"/>
            <a:r>
              <a:rPr lang="en-US" noProof="0" dirty="0"/>
              <a:t>Segundo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2"/>
            <a:r>
              <a:rPr lang="en-US" noProof="0" dirty="0"/>
              <a:t>Terceiro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4"/>
            <a:r>
              <a:rPr lang="en-US" noProof="0" dirty="0"/>
              <a:t>Quinto </a:t>
            </a:r>
            <a:r>
              <a:rPr lang="en-US" noProof="0" dirty="0" err="1"/>
              <a:t>nível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4D03E-C5E9-31A9-6173-8400D7ED16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02" y="6511925"/>
            <a:ext cx="6757639" cy="3460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BR" sz="1800" i="0" kern="1200" dirty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26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B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1C8CDE-49AA-87B4-3603-CB6AA72E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552074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es sem í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907" y="0"/>
            <a:ext cx="11967607" cy="1008000"/>
          </a:xfrm>
        </p:spPr>
        <p:txBody>
          <a:bodyPr/>
          <a:lstStyle/>
          <a:p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</a:t>
            </a:r>
            <a:r>
              <a:rPr lang="en-US" noProof="0" dirty="0" err="1"/>
              <a:t>estilo</a:t>
            </a:r>
            <a:r>
              <a:rPr lang="en-US" noProof="0" dirty="0"/>
              <a:t> do </a:t>
            </a:r>
            <a:r>
              <a:rPr lang="en-US" noProof="0" dirty="0" err="1"/>
              <a:t>título</a:t>
            </a:r>
            <a:r>
              <a:rPr lang="en-US" noProof="0" dirty="0"/>
              <a:t> </a:t>
            </a:r>
            <a:r>
              <a:rPr lang="en-US" noProof="0" dirty="0" err="1"/>
              <a:t>mestre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908" y="1119456"/>
            <a:ext cx="11967606" cy="734743"/>
          </a:xfrm>
        </p:spPr>
        <p:txBody>
          <a:bodyPr anchor="t" anchorCtr="0">
            <a:noAutofit/>
          </a:bodyPr>
          <a:lstStyle>
            <a:lvl1pPr marL="0" indent="-432000">
              <a:buFont typeface="+mj-lt"/>
              <a:buAutoNum type="arabicPeriod"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</a:t>
            </a:r>
            <a:r>
              <a:rPr lang="en-US" noProof="0" dirty="0" err="1"/>
              <a:t>os</a:t>
            </a:r>
            <a:r>
              <a:rPr lang="en-US" noProof="0" dirty="0"/>
              <a:t> </a:t>
            </a:r>
            <a:r>
              <a:rPr lang="en-US" noProof="0" dirty="0" err="1"/>
              <a:t>estilos</a:t>
            </a:r>
            <a:r>
              <a:rPr lang="en-US" noProof="0" dirty="0"/>
              <a:t> de </a:t>
            </a:r>
            <a:r>
              <a:rPr lang="en-US" noProof="0" dirty="0" err="1"/>
              <a:t>texto</a:t>
            </a:r>
            <a:r>
              <a:rPr lang="en-US" noProof="0" dirty="0"/>
              <a:t> </a:t>
            </a:r>
            <a:r>
              <a:rPr lang="en-US" noProof="0" dirty="0" err="1"/>
              <a:t>mestres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7048" y="2015066"/>
            <a:ext cx="4864038" cy="417459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rgbClr val="316FB4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</a:t>
            </a:r>
            <a:r>
              <a:rPr lang="en-US" noProof="0" dirty="0" err="1"/>
              <a:t>os</a:t>
            </a:r>
            <a:r>
              <a:rPr lang="en-US" noProof="0" dirty="0"/>
              <a:t> </a:t>
            </a:r>
            <a:r>
              <a:rPr lang="en-US" noProof="0" dirty="0" err="1"/>
              <a:t>estilos</a:t>
            </a:r>
            <a:r>
              <a:rPr lang="en-US" noProof="0" dirty="0"/>
              <a:t> de </a:t>
            </a:r>
            <a:r>
              <a:rPr lang="en-US" noProof="0" dirty="0" err="1"/>
              <a:t>texto</a:t>
            </a:r>
            <a:r>
              <a:rPr lang="en-US" noProof="0" dirty="0"/>
              <a:t> </a:t>
            </a:r>
            <a:r>
              <a:rPr lang="en-US" noProof="0" dirty="0" err="1"/>
              <a:t>mestres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540829" y="2015066"/>
            <a:ext cx="6536685" cy="4174597"/>
          </a:xfrm>
        </p:spPr>
        <p:txBody>
          <a:bodyPr/>
          <a:lstStyle>
            <a:lvl1pPr marL="0" indent="0">
              <a:buNone/>
              <a:defRPr/>
            </a:lvl1pPr>
            <a:lvl2pPr>
              <a:defRPr sz="2200"/>
            </a:lvl2pPr>
          </a:lstStyle>
          <a:p>
            <a:pPr lvl="0"/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</a:t>
            </a:r>
            <a:r>
              <a:rPr lang="en-US" noProof="0" dirty="0" err="1"/>
              <a:t>os</a:t>
            </a:r>
            <a:r>
              <a:rPr lang="en-US" noProof="0" dirty="0"/>
              <a:t> </a:t>
            </a:r>
            <a:r>
              <a:rPr lang="en-US" noProof="0" dirty="0" err="1"/>
              <a:t>estilos</a:t>
            </a:r>
            <a:r>
              <a:rPr lang="en-US" noProof="0" dirty="0"/>
              <a:t> de </a:t>
            </a:r>
            <a:r>
              <a:rPr lang="en-US" noProof="0" dirty="0" err="1"/>
              <a:t>texto</a:t>
            </a:r>
            <a:r>
              <a:rPr lang="en-US" noProof="0" dirty="0"/>
              <a:t> </a:t>
            </a:r>
            <a:r>
              <a:rPr lang="en-US" noProof="0" dirty="0" err="1"/>
              <a:t>mestres</a:t>
            </a:r>
            <a:endParaRPr lang="en-US" noProof="0" dirty="0"/>
          </a:p>
          <a:p>
            <a:pPr lvl="1"/>
            <a:r>
              <a:rPr lang="en-US" noProof="0" dirty="0"/>
              <a:t>Segundo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2"/>
            <a:r>
              <a:rPr lang="en-US" noProof="0" dirty="0" err="1"/>
              <a:t>Terceiro</a:t>
            </a:r>
            <a:r>
              <a:rPr lang="en-US" noProof="0" dirty="0"/>
              <a:t>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4"/>
            <a:r>
              <a:rPr lang="en-US" noProof="0" dirty="0"/>
              <a:t>Quinto </a:t>
            </a:r>
            <a:r>
              <a:rPr lang="en-US" noProof="0" dirty="0" err="1"/>
              <a:t>nível</a:t>
            </a:r>
            <a:endParaRPr lang="en-US" noProof="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E71B0B2-8BB0-CC26-3885-4106991DCC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02" y="6511925"/>
            <a:ext cx="6757639" cy="3460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BR" sz="1800" i="0" kern="1200" dirty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26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e com í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907" y="0"/>
            <a:ext cx="11967607" cy="1008000"/>
          </a:xfrm>
        </p:spPr>
        <p:txBody>
          <a:bodyPr/>
          <a:lstStyle/>
          <a:p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</a:t>
            </a:r>
            <a:r>
              <a:rPr lang="en-US" noProof="0" dirty="0" err="1"/>
              <a:t>estilo</a:t>
            </a:r>
            <a:r>
              <a:rPr lang="en-US" noProof="0" dirty="0"/>
              <a:t> do </a:t>
            </a:r>
            <a:r>
              <a:rPr lang="en-US" noProof="0" dirty="0" err="1"/>
              <a:t>título</a:t>
            </a:r>
            <a:r>
              <a:rPr lang="en-US" noProof="0" dirty="0"/>
              <a:t> </a:t>
            </a:r>
            <a:r>
              <a:rPr lang="en-US" noProof="0" dirty="0" err="1"/>
              <a:t>mestre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8484" y="1119456"/>
            <a:ext cx="11079030" cy="734743"/>
          </a:xfrm>
        </p:spPr>
        <p:txBody>
          <a:bodyPr anchor="t" anchorCtr="0">
            <a:noAutofit/>
          </a:bodyPr>
          <a:lstStyle>
            <a:lvl1pPr marL="0" indent="-432000">
              <a:buFont typeface="+mj-lt"/>
              <a:buAutoNum type="arabicPeriod"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</a:t>
            </a:r>
            <a:r>
              <a:rPr lang="en-US" noProof="0" dirty="0" err="1"/>
              <a:t>os</a:t>
            </a:r>
            <a:r>
              <a:rPr lang="en-US" noProof="0" dirty="0"/>
              <a:t> </a:t>
            </a:r>
            <a:r>
              <a:rPr lang="en-US" noProof="0" dirty="0" err="1"/>
              <a:t>estilos</a:t>
            </a:r>
            <a:r>
              <a:rPr lang="en-US" noProof="0" dirty="0"/>
              <a:t> de </a:t>
            </a:r>
            <a:r>
              <a:rPr lang="en-US" noProof="0" dirty="0" err="1"/>
              <a:t>texto</a:t>
            </a:r>
            <a:r>
              <a:rPr lang="en-US" noProof="0" dirty="0"/>
              <a:t> </a:t>
            </a:r>
            <a:r>
              <a:rPr lang="en-US" noProof="0" dirty="0" err="1"/>
              <a:t>mestres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98484" y="2015066"/>
            <a:ext cx="4422601" cy="417459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rgbClr val="316FB4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</a:t>
            </a:r>
            <a:r>
              <a:rPr lang="en-US" noProof="0" dirty="0" err="1"/>
              <a:t>os</a:t>
            </a:r>
            <a:r>
              <a:rPr lang="en-US" noProof="0" dirty="0"/>
              <a:t> </a:t>
            </a:r>
            <a:r>
              <a:rPr lang="en-US" noProof="0" dirty="0" err="1"/>
              <a:t>estilos</a:t>
            </a:r>
            <a:r>
              <a:rPr lang="en-US" noProof="0" dirty="0"/>
              <a:t> de </a:t>
            </a:r>
            <a:r>
              <a:rPr lang="en-US" noProof="0" dirty="0" err="1"/>
              <a:t>texto</a:t>
            </a:r>
            <a:r>
              <a:rPr lang="en-US" noProof="0" dirty="0"/>
              <a:t> </a:t>
            </a:r>
            <a:r>
              <a:rPr lang="en-US" noProof="0" dirty="0" err="1"/>
              <a:t>mestres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540829" y="2015066"/>
            <a:ext cx="6536685" cy="4174597"/>
          </a:xfrm>
        </p:spPr>
        <p:txBody>
          <a:bodyPr/>
          <a:lstStyle>
            <a:lvl1pPr marL="0" indent="0">
              <a:buNone/>
              <a:defRPr/>
            </a:lvl1pPr>
            <a:lvl2pPr>
              <a:defRPr sz="2200"/>
            </a:lvl2pPr>
          </a:lstStyle>
          <a:p>
            <a:pPr lvl="0"/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</a:t>
            </a:r>
            <a:r>
              <a:rPr lang="en-US" noProof="0" dirty="0" err="1"/>
              <a:t>os</a:t>
            </a:r>
            <a:r>
              <a:rPr lang="en-US" noProof="0" dirty="0"/>
              <a:t> </a:t>
            </a:r>
            <a:r>
              <a:rPr lang="en-US" noProof="0" dirty="0" err="1"/>
              <a:t>estilos</a:t>
            </a:r>
            <a:r>
              <a:rPr lang="en-US" noProof="0" dirty="0"/>
              <a:t> de </a:t>
            </a:r>
            <a:r>
              <a:rPr lang="en-US" noProof="0" dirty="0" err="1"/>
              <a:t>texto</a:t>
            </a:r>
            <a:r>
              <a:rPr lang="en-US" noProof="0" dirty="0"/>
              <a:t> </a:t>
            </a:r>
            <a:r>
              <a:rPr lang="en-US" noProof="0" dirty="0" err="1"/>
              <a:t>mestres</a:t>
            </a:r>
            <a:endParaRPr lang="en-US" noProof="0" dirty="0"/>
          </a:p>
          <a:p>
            <a:pPr lvl="1"/>
            <a:r>
              <a:rPr lang="en-US" noProof="0" dirty="0"/>
              <a:t>Segundo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2"/>
            <a:r>
              <a:rPr lang="en-US" noProof="0" dirty="0" err="1"/>
              <a:t>Terceiro</a:t>
            </a:r>
            <a:r>
              <a:rPr lang="en-US" noProof="0" dirty="0"/>
              <a:t>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4"/>
            <a:r>
              <a:rPr lang="en-US" noProof="0" dirty="0"/>
              <a:t>Quinto </a:t>
            </a:r>
            <a:r>
              <a:rPr lang="en-US" noProof="0" dirty="0" err="1"/>
              <a:t>nível</a:t>
            </a:r>
            <a:endParaRPr lang="en-US" noProof="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764964-B5F2-D9CA-AC53-6278BFC139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02" y="6511925"/>
            <a:ext cx="6757639" cy="3460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BR" sz="1800" i="0" kern="1200" dirty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26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46692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role com í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8484" y="0"/>
            <a:ext cx="11079030" cy="1008000"/>
          </a:xfrm>
        </p:spPr>
        <p:txBody>
          <a:bodyPr/>
          <a:lstStyle/>
          <a:p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</a:t>
            </a:r>
            <a:r>
              <a:rPr lang="en-US" noProof="0" dirty="0" err="1"/>
              <a:t>estilo</a:t>
            </a:r>
            <a:r>
              <a:rPr lang="en-US" noProof="0" dirty="0"/>
              <a:t> do </a:t>
            </a:r>
            <a:r>
              <a:rPr lang="en-US" noProof="0" dirty="0" err="1"/>
              <a:t>título</a:t>
            </a:r>
            <a:r>
              <a:rPr lang="en-US" noProof="0" dirty="0"/>
              <a:t> </a:t>
            </a:r>
            <a:r>
              <a:rPr lang="en-US" noProof="0" dirty="0" err="1"/>
              <a:t>mestre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98484" y="1583473"/>
            <a:ext cx="4422601" cy="460619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rgbClr val="316FB4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</a:t>
            </a:r>
            <a:r>
              <a:rPr lang="en-US" noProof="0" dirty="0" err="1"/>
              <a:t>os</a:t>
            </a:r>
            <a:r>
              <a:rPr lang="en-US" noProof="0" dirty="0"/>
              <a:t> </a:t>
            </a:r>
            <a:r>
              <a:rPr lang="en-US" noProof="0" dirty="0" err="1"/>
              <a:t>estilos</a:t>
            </a:r>
            <a:r>
              <a:rPr lang="en-US" noProof="0" dirty="0"/>
              <a:t> de </a:t>
            </a:r>
            <a:r>
              <a:rPr lang="en-US" noProof="0" dirty="0" err="1"/>
              <a:t>texto</a:t>
            </a:r>
            <a:r>
              <a:rPr lang="en-US" noProof="0" dirty="0"/>
              <a:t> </a:t>
            </a:r>
            <a:r>
              <a:rPr lang="en-US" noProof="0" dirty="0" err="1"/>
              <a:t>mestres</a:t>
            </a:r>
            <a:endParaRPr lang="en-US" noProof="0" dirty="0"/>
          </a:p>
          <a:p>
            <a:pPr lvl="0"/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540829" y="1583473"/>
            <a:ext cx="6536685" cy="4606190"/>
          </a:xfrm>
        </p:spPr>
        <p:txBody>
          <a:bodyPr/>
          <a:lstStyle>
            <a:lvl1pPr marL="0" indent="0">
              <a:buNone/>
              <a:defRPr/>
            </a:lvl1pPr>
            <a:lvl2pPr>
              <a:defRPr sz="2200"/>
            </a:lvl2pPr>
          </a:lstStyle>
          <a:p>
            <a:pPr lvl="0"/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</a:t>
            </a:r>
            <a:r>
              <a:rPr lang="en-US" noProof="0" dirty="0" err="1"/>
              <a:t>os</a:t>
            </a:r>
            <a:r>
              <a:rPr lang="en-US" noProof="0" dirty="0"/>
              <a:t> </a:t>
            </a:r>
            <a:r>
              <a:rPr lang="en-US" noProof="0" dirty="0" err="1"/>
              <a:t>estilos</a:t>
            </a:r>
            <a:r>
              <a:rPr lang="en-US" noProof="0" dirty="0"/>
              <a:t> de </a:t>
            </a:r>
            <a:r>
              <a:rPr lang="en-US" noProof="0" dirty="0" err="1"/>
              <a:t>texto</a:t>
            </a:r>
            <a:r>
              <a:rPr lang="en-US" noProof="0" dirty="0"/>
              <a:t> </a:t>
            </a:r>
            <a:r>
              <a:rPr lang="en-US" noProof="0" dirty="0" err="1"/>
              <a:t>mestres</a:t>
            </a:r>
            <a:endParaRPr lang="en-US" noProof="0" dirty="0"/>
          </a:p>
          <a:p>
            <a:pPr lvl="1"/>
            <a:r>
              <a:rPr lang="en-US" noProof="0" dirty="0"/>
              <a:t>Segundo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2"/>
            <a:r>
              <a:rPr lang="en-US" noProof="0" dirty="0"/>
              <a:t>Terceiro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4"/>
            <a:r>
              <a:rPr lang="en-US" noProof="0" dirty="0"/>
              <a:t>Quinto </a:t>
            </a:r>
            <a:r>
              <a:rPr lang="en-US" noProof="0" dirty="0" err="1"/>
              <a:t>nível</a:t>
            </a:r>
            <a:endParaRPr lang="en-US" noProof="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764964-B5F2-D9CA-AC53-6278BFC139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02" y="6511925"/>
            <a:ext cx="6757639" cy="3460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BR" sz="1800" i="0" kern="1200" dirty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26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678278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</a:t>
            </a:r>
            <a:r>
              <a:rPr lang="en-US" noProof="0" dirty="0" err="1"/>
              <a:t>estilo</a:t>
            </a:r>
            <a:r>
              <a:rPr lang="en-US" noProof="0" dirty="0"/>
              <a:t> do </a:t>
            </a:r>
            <a:r>
              <a:rPr lang="en-US" noProof="0" dirty="0" err="1"/>
              <a:t>título</a:t>
            </a:r>
            <a:r>
              <a:rPr lang="en-US" noProof="0" dirty="0"/>
              <a:t> </a:t>
            </a:r>
            <a:r>
              <a:rPr lang="en-US" noProof="0" dirty="0" err="1"/>
              <a:t>mestre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3369" y="1160045"/>
            <a:ext cx="5916431" cy="5016918"/>
          </a:xfrm>
        </p:spPr>
        <p:txBody>
          <a:bodyPr/>
          <a:lstStyle>
            <a:lvl2pPr>
              <a:defRPr sz="2200"/>
            </a:lvl2pPr>
          </a:lstStyle>
          <a:p>
            <a:pPr lvl="0"/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</a:t>
            </a:r>
            <a:r>
              <a:rPr lang="en-US" noProof="0" dirty="0" err="1"/>
              <a:t>os</a:t>
            </a:r>
            <a:r>
              <a:rPr lang="en-US" noProof="0" dirty="0"/>
              <a:t> </a:t>
            </a:r>
            <a:r>
              <a:rPr lang="en-US" noProof="0" dirty="0" err="1"/>
              <a:t>estilos</a:t>
            </a:r>
            <a:r>
              <a:rPr lang="en-US" noProof="0" dirty="0"/>
              <a:t> de </a:t>
            </a:r>
            <a:r>
              <a:rPr lang="en-US" noProof="0" dirty="0" err="1"/>
              <a:t>texto</a:t>
            </a:r>
            <a:r>
              <a:rPr lang="en-US" noProof="0" dirty="0"/>
              <a:t> </a:t>
            </a:r>
            <a:r>
              <a:rPr lang="en-US" noProof="0" dirty="0" err="1"/>
              <a:t>mestres</a:t>
            </a:r>
            <a:endParaRPr lang="en-US" noProof="0" dirty="0"/>
          </a:p>
          <a:p>
            <a:pPr lvl="1"/>
            <a:r>
              <a:rPr lang="en-US" noProof="0" dirty="0"/>
              <a:t>Segundo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2"/>
            <a:r>
              <a:rPr lang="en-US" noProof="0" dirty="0" err="1"/>
              <a:t>Terceiro</a:t>
            </a:r>
            <a:r>
              <a:rPr lang="en-US" noProof="0" dirty="0"/>
              <a:t>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4"/>
            <a:r>
              <a:rPr lang="en-US" noProof="0" dirty="0"/>
              <a:t>Quinto </a:t>
            </a:r>
            <a:r>
              <a:rPr lang="en-US" noProof="0" dirty="0" err="1"/>
              <a:t>nível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160045"/>
            <a:ext cx="5907202" cy="5016918"/>
          </a:xfrm>
        </p:spPr>
        <p:txBody>
          <a:bodyPr/>
          <a:lstStyle>
            <a:lvl2pPr>
              <a:defRPr sz="2200"/>
            </a:lvl2pPr>
          </a:lstStyle>
          <a:p>
            <a:pPr lvl="0"/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</a:t>
            </a:r>
            <a:r>
              <a:rPr lang="en-US" noProof="0" dirty="0" err="1"/>
              <a:t>os</a:t>
            </a:r>
            <a:r>
              <a:rPr lang="en-US" noProof="0" dirty="0"/>
              <a:t> </a:t>
            </a:r>
            <a:r>
              <a:rPr lang="en-US" noProof="0" dirty="0" err="1"/>
              <a:t>estilos</a:t>
            </a:r>
            <a:r>
              <a:rPr lang="en-US" noProof="0" dirty="0"/>
              <a:t> de </a:t>
            </a:r>
            <a:r>
              <a:rPr lang="en-US" noProof="0" dirty="0" err="1"/>
              <a:t>texto</a:t>
            </a:r>
            <a:r>
              <a:rPr lang="en-US" noProof="0" dirty="0"/>
              <a:t> </a:t>
            </a:r>
            <a:r>
              <a:rPr lang="en-US" noProof="0" dirty="0" err="1"/>
              <a:t>mestres</a:t>
            </a:r>
            <a:endParaRPr lang="en-US" noProof="0" dirty="0"/>
          </a:p>
          <a:p>
            <a:pPr lvl="1"/>
            <a:r>
              <a:rPr lang="en-US" noProof="0" dirty="0"/>
              <a:t>Segundo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2"/>
            <a:r>
              <a:rPr lang="en-US" noProof="0" dirty="0" err="1"/>
              <a:t>Terceiro</a:t>
            </a:r>
            <a:r>
              <a:rPr lang="en-US" noProof="0" dirty="0"/>
              <a:t>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4"/>
            <a:r>
              <a:rPr lang="en-US" noProof="0" dirty="0"/>
              <a:t>Quinto </a:t>
            </a:r>
            <a:r>
              <a:rPr lang="en-US" noProof="0" dirty="0" err="1"/>
              <a:t>nível</a:t>
            </a:r>
            <a:endParaRPr lang="en-US" noProof="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CF55851-8DDD-9EC1-0E2A-C415F0DDAF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02" y="6511925"/>
            <a:ext cx="6757639" cy="3460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BR" sz="1800" i="0" kern="1200" dirty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26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369" y="1"/>
            <a:ext cx="11976033" cy="100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</a:t>
            </a:r>
            <a:r>
              <a:rPr lang="en-US" noProof="0" dirty="0" err="1"/>
              <a:t>estilo</a:t>
            </a:r>
            <a:r>
              <a:rPr lang="en-US" noProof="0" dirty="0"/>
              <a:t> do </a:t>
            </a:r>
            <a:r>
              <a:rPr lang="en-US" noProof="0" dirty="0" err="1"/>
              <a:t>título</a:t>
            </a:r>
            <a:r>
              <a:rPr lang="en-US" noProof="0" dirty="0"/>
              <a:t> </a:t>
            </a:r>
            <a:r>
              <a:rPr lang="en-US" noProof="0" dirty="0" err="1"/>
              <a:t>mestre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369" y="1160045"/>
            <a:ext cx="11976033" cy="5016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</a:t>
            </a:r>
            <a:r>
              <a:rPr lang="en-US" noProof="0" dirty="0" err="1"/>
              <a:t>os</a:t>
            </a:r>
            <a:r>
              <a:rPr lang="en-US" noProof="0" dirty="0"/>
              <a:t> </a:t>
            </a:r>
            <a:r>
              <a:rPr lang="en-US" noProof="0" dirty="0" err="1"/>
              <a:t>estilos</a:t>
            </a:r>
            <a:r>
              <a:rPr lang="en-US" noProof="0" dirty="0"/>
              <a:t> de </a:t>
            </a:r>
            <a:r>
              <a:rPr lang="en-US" noProof="0" dirty="0" err="1"/>
              <a:t>texto</a:t>
            </a:r>
            <a:r>
              <a:rPr lang="en-US" noProof="0" dirty="0"/>
              <a:t> </a:t>
            </a:r>
            <a:r>
              <a:rPr lang="en-US" noProof="0" dirty="0" err="1"/>
              <a:t>mestres</a:t>
            </a:r>
            <a:endParaRPr lang="en-US" noProof="0" dirty="0"/>
          </a:p>
          <a:p>
            <a:pPr lvl="1"/>
            <a:r>
              <a:rPr lang="en-US" noProof="0" dirty="0"/>
              <a:t>Segundo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2"/>
            <a:r>
              <a:rPr lang="en-US" noProof="0" dirty="0"/>
              <a:t>Terceiro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4"/>
            <a:r>
              <a:rPr lang="en-US" noProof="0" dirty="0"/>
              <a:t>Quinto </a:t>
            </a:r>
            <a:r>
              <a:rPr lang="en-US" noProof="0" dirty="0" err="1"/>
              <a:t>nível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88" r:id="rId4"/>
    <p:sldLayoutId id="2147483686" r:id="rId5"/>
    <p:sldLayoutId id="2147483677" r:id="rId6"/>
    <p:sldLayoutId id="2147483685" r:id="rId7"/>
    <p:sldLayoutId id="2147483687" r:id="rId8"/>
    <p:sldLayoutId id="2147483676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>
              <a:lumMod val="75000"/>
              <a:lumOff val="25000"/>
            </a:schemeClr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34000" indent="-234000" algn="l" defTabSz="914400" rtl="0" eaLnBrk="1" latinLnBrk="0" hangingPunct="1">
        <a:lnSpc>
          <a:spcPct val="9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486000" indent="-234000" algn="l" defTabSz="914400" rtl="0" eaLnBrk="1" latinLnBrk="0" hangingPunct="1">
        <a:lnSpc>
          <a:spcPct val="90000"/>
        </a:lnSpc>
        <a:spcBef>
          <a:spcPts val="500"/>
        </a:spcBef>
        <a:buFont typeface="Lucida Grande"/>
        <a:buChar char="-"/>
        <a:defRPr sz="2200" b="0" i="0" kern="1200" baseline="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738000" indent="-23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990000" indent="-234000" algn="l" defTabSz="914400" rtl="0" eaLnBrk="1" latinLnBrk="0" hangingPunct="1">
        <a:lnSpc>
          <a:spcPct val="90000"/>
        </a:lnSpc>
        <a:spcBef>
          <a:spcPts val="500"/>
        </a:spcBef>
        <a:buFont typeface="Lucida Grande"/>
        <a:buChar char="-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1260000" indent="-23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34.png"/><Relationship Id="rId4" Type="http://schemas.openxmlformats.org/officeDocument/2006/relationships/image" Target="../media/image12.png"/><Relationship Id="rId9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D83F94A5-B4AC-B54C-8DA8-8337F82143F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sz="5400" b="1" noProof="0" dirty="0"/>
              <a:t>PREVENÇÃO, DETECÇÃO E RESPOSTA </a:t>
            </a:r>
            <a:br>
              <a:rPr lang="pt-BR" sz="5400" b="1" noProof="0" dirty="0"/>
            </a:br>
            <a:r>
              <a:rPr lang="pt-BR" sz="5400" b="1" noProof="0" dirty="0"/>
              <a:t>A  ATAQUES DE </a:t>
            </a:r>
            <a:r>
              <a:rPr lang="pt-BR" sz="5400" b="1" i="1" noProof="0" dirty="0"/>
              <a:t>RANSOMWARE</a:t>
            </a:r>
            <a:endParaRPr lang="pt-BR" sz="5400" b="1" noProof="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A620E30-C431-0DEB-DC2E-5606F767E4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noProof="0" dirty="0"/>
              <a:t>Nome Sobrenome</a:t>
            </a:r>
          </a:p>
          <a:p>
            <a:r>
              <a:rPr lang="pt-BR" noProof="0" dirty="0"/>
              <a:t>&lt;</a:t>
            </a:r>
            <a:r>
              <a:rPr lang="pt-BR" noProof="0" dirty="0" err="1"/>
              <a:t>nome@exemplo.com.br</a:t>
            </a:r>
            <a:r>
              <a:rPr lang="pt-BR" noProof="0" dirty="0"/>
              <a:t>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4146C7-4148-7E61-A332-505DAC5D49D0}"/>
              </a:ext>
            </a:extLst>
          </p:cNvPr>
          <p:cNvSpPr txBox="1"/>
          <p:nvPr/>
        </p:nvSpPr>
        <p:spPr>
          <a:xfrm>
            <a:off x="1484986" y="6078931"/>
            <a:ext cx="217261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BR" dirty="0">
                <a:solidFill>
                  <a:schemeClr val="bg1"/>
                </a:solidFill>
              </a:rPr>
              <a:t>COLOQUE SEU LOGO 100% BRANCO AQUI</a:t>
            </a:r>
          </a:p>
        </p:txBody>
      </p:sp>
    </p:spTree>
    <p:extLst>
      <p:ext uri="{BB962C8B-B14F-4D97-AF65-F5344CB8AC3E}">
        <p14:creationId xmlns:p14="http://schemas.microsoft.com/office/powerpoint/2010/main" val="4053851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92DE4-0EC5-5B30-F136-A9BAB07B6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B922D-4A80-0A77-4595-769EA18FA7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tIns="90000" bIns="900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1800" noProof="0">
                <a:solidFill>
                  <a:schemeClr val="bg2">
                    <a:lumMod val="75000"/>
                  </a:schemeClr>
                </a:solidFill>
              </a:rPr>
              <a:t>ACESSO INICIAL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1800" noProof="0">
                <a:solidFill>
                  <a:schemeClr val="bg2">
                    <a:lumMod val="75000"/>
                  </a:schemeClr>
                </a:solidFill>
              </a:rPr>
              <a:t>PERSISTÊNCIA E C2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1800" noProof="0">
                <a:solidFill>
                  <a:schemeClr val="bg2">
                    <a:lumMod val="75000"/>
                  </a:schemeClr>
                </a:solidFill>
              </a:rPr>
              <a:t>ESCALAÇÃO DE PRIVILÉGIOS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2800" b="1" noProof="0"/>
              <a:t>MOVIMENTAÇÃO LATERAL</a:t>
            </a:r>
            <a:br>
              <a:rPr lang="pt-BR" noProof="0"/>
            </a:br>
            <a:r>
              <a:rPr lang="pt-BR"/>
              <a:t>Atacante</a:t>
            </a:r>
            <a:r>
              <a:rPr lang="pt-BR" noProof="0"/>
              <a:t> visa conhecer o ambiente, acessar sistemas críticos e propagar o </a:t>
            </a:r>
            <a:r>
              <a:rPr lang="pt-BR" i="1" noProof="0"/>
              <a:t>ransomware</a:t>
            </a:r>
            <a:r>
              <a:rPr lang="pt-BR" noProof="0"/>
              <a:t> (</a:t>
            </a:r>
            <a:r>
              <a:rPr lang="pt-BR" i="1" noProof="0"/>
              <a:t>malware)</a:t>
            </a:r>
            <a:r>
              <a:rPr lang="pt-BR" noProof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1800" noProof="0">
                <a:solidFill>
                  <a:schemeClr val="bg2">
                    <a:lumMod val="75000"/>
                  </a:schemeClr>
                </a:solidFill>
              </a:rPr>
              <a:t>IMPACTO</a:t>
            </a:r>
            <a:endParaRPr lang="pt-BR" noProof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902EBF-E248-F01B-21DC-2471828F201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noProof="0"/>
              <a:t>Normalmente utiliza: </a:t>
            </a:r>
          </a:p>
          <a:p>
            <a:pPr lvl="1"/>
            <a:r>
              <a:rPr lang="pt-BR" noProof="0"/>
              <a:t>Varreduras de rede</a:t>
            </a:r>
          </a:p>
          <a:p>
            <a:pPr lvl="1"/>
            <a:r>
              <a:rPr lang="pt-BR" noProof="0"/>
              <a:t>Credenciais comprometidas</a:t>
            </a:r>
          </a:p>
          <a:p>
            <a:pPr lvl="1"/>
            <a:r>
              <a:rPr lang="pt-BR" noProof="0"/>
              <a:t>Vulnerabilidades de </a:t>
            </a:r>
            <a:r>
              <a:rPr lang="pt-BR" i="1" noProof="0"/>
              <a:t>software</a:t>
            </a:r>
            <a:endParaRPr lang="pt-BR" noProof="0"/>
          </a:p>
          <a:p>
            <a:pPr lvl="1"/>
            <a:r>
              <a:rPr lang="pt-BR" noProof="0"/>
              <a:t>Ferramentas de acesso remoto</a:t>
            </a:r>
          </a:p>
          <a:p>
            <a:pPr lvl="2"/>
            <a:r>
              <a:rPr lang="pt-BR"/>
              <a:t>ex: RDP e SSH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7EB8C7-E0E3-ECDB-9CC2-93E23FF92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ACONTECE – CICLO DE VIDA DO ATAQUE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50E218E-2EC5-00B8-7A2D-2D7ECE297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Movimentação Lateral</a:t>
            </a:r>
          </a:p>
        </p:txBody>
      </p:sp>
    </p:spTree>
    <p:extLst>
      <p:ext uri="{BB962C8B-B14F-4D97-AF65-F5344CB8AC3E}">
        <p14:creationId xmlns:p14="http://schemas.microsoft.com/office/powerpoint/2010/main" val="948860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7DCC9-BD1C-3801-6E90-A5B9D0C1E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DE6AA1-26E3-F899-983F-E13998AE913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noProof="0"/>
              <a:t>Técnicas mais comuns:</a:t>
            </a:r>
          </a:p>
          <a:p>
            <a:pPr lvl="1"/>
            <a:r>
              <a:rPr lang="pt-BR" noProof="0"/>
              <a:t>Exfiltração de dados</a:t>
            </a:r>
          </a:p>
          <a:p>
            <a:pPr lvl="1"/>
            <a:r>
              <a:rPr lang="pt-BR" noProof="0"/>
              <a:t>Criptografia de dados</a:t>
            </a:r>
          </a:p>
          <a:p>
            <a:pPr lvl="1"/>
            <a:r>
              <a:rPr lang="pt-BR" noProof="0"/>
              <a:t>Destruição de </a:t>
            </a:r>
            <a:r>
              <a:rPr lang="pt-BR" i="1" noProof="0"/>
              <a:t>backups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E2E94E-2080-3C43-4904-BEA7EA842B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ACONTECE – CICLO DE VIDA DO ATAQUE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B729BD2-D1C6-82AC-613D-05D0DA05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Impacto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D94F7-D4C5-74B4-6344-33D1049D9F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tIns="90000" bIns="900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1800" noProof="0">
                <a:solidFill>
                  <a:schemeClr val="bg2">
                    <a:lumMod val="75000"/>
                  </a:schemeClr>
                </a:solidFill>
              </a:rPr>
              <a:t>ACESSO INICIAL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1800" noProof="0">
                <a:solidFill>
                  <a:schemeClr val="bg2">
                    <a:lumMod val="75000"/>
                  </a:schemeClr>
                </a:solidFill>
              </a:rPr>
              <a:t>PERSISTÊNCIA E C2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1800" noProof="0">
                <a:solidFill>
                  <a:schemeClr val="bg2">
                    <a:lumMod val="75000"/>
                  </a:schemeClr>
                </a:solidFill>
              </a:rPr>
              <a:t>ESCALAÇÃO DE PRIVILÉGIOS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1800" noProof="0">
                <a:solidFill>
                  <a:schemeClr val="bg2">
                    <a:lumMod val="75000"/>
                  </a:schemeClr>
                </a:solidFill>
              </a:rPr>
              <a:t>MOVIMENTAÇÃO LATERAL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2800" b="1" noProof="0"/>
              <a:t>IMPACTO</a:t>
            </a:r>
            <a:br>
              <a:rPr lang="pt-BR" noProof="0"/>
            </a:br>
            <a:r>
              <a:rPr lang="pt-BR"/>
              <a:t>Atacante</a:t>
            </a:r>
            <a:r>
              <a:rPr lang="pt-BR" noProof="0"/>
              <a:t> busca causar danos, para pressionar o pagamento de resgate.</a:t>
            </a:r>
          </a:p>
        </p:txBody>
      </p:sp>
    </p:spTree>
    <p:extLst>
      <p:ext uri="{BB962C8B-B14F-4D97-AF65-F5344CB8AC3E}">
        <p14:creationId xmlns:p14="http://schemas.microsoft.com/office/powerpoint/2010/main" val="211950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A389A-ADDC-0F02-078B-4A660BDB5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44592-4C3A-96C2-9D2D-05E2CF77CD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7200" i="1" noProof="0"/>
              <a:t>RANSOMWARE:</a:t>
            </a:r>
            <a:br>
              <a:rPr lang="pt-BR" sz="7200" i="1" noProof="0"/>
            </a:br>
            <a:r>
              <a:rPr lang="pt-BR" sz="7200" noProof="0"/>
              <a:t>COMO SE PROTEGER</a:t>
            </a:r>
          </a:p>
        </p:txBody>
      </p:sp>
    </p:spTree>
    <p:extLst>
      <p:ext uri="{BB962C8B-B14F-4D97-AF65-F5344CB8AC3E}">
        <p14:creationId xmlns:p14="http://schemas.microsoft.com/office/powerpoint/2010/main" val="750314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6BED2-2736-CA48-F7FA-B9D0A34B3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/>
              <a:t>Controles Básicos Que Podem Fazer a Diferença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0264F-5282-A93F-8491-C2A9660B4F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noProof="0" dirty="0"/>
              <a:t>A maior parte dos ataques poderia ser evitada com </a:t>
            </a:r>
            <a:r>
              <a:rPr lang="pt-BR" b="1" noProof="0" dirty="0"/>
              <a:t>controles básicos</a:t>
            </a:r>
            <a:r>
              <a:rPr lang="pt-BR" noProof="0" dirty="0"/>
              <a:t>.</a:t>
            </a:r>
          </a:p>
          <a:p>
            <a:r>
              <a:rPr lang="pt-BR" noProof="0" dirty="0"/>
              <a:t>Um mesmo controle pode ser </a:t>
            </a:r>
            <a:r>
              <a:rPr lang="pt-BR" b="1" noProof="0" dirty="0"/>
              <a:t>usado</a:t>
            </a:r>
            <a:r>
              <a:rPr lang="pt-BR" noProof="0" dirty="0"/>
              <a:t> em </a:t>
            </a:r>
            <a:r>
              <a:rPr lang="pt-BR" b="1" noProof="0" dirty="0"/>
              <a:t>fases distintas </a:t>
            </a:r>
            <a:r>
              <a:rPr lang="pt-BR" noProof="0" dirty="0"/>
              <a:t>do ataque.</a:t>
            </a:r>
          </a:p>
          <a:p>
            <a:r>
              <a:rPr lang="pt-BR" noProof="0" dirty="0"/>
              <a:t>Mesmo que não impeçam todas as fases, podem </a:t>
            </a:r>
            <a:r>
              <a:rPr lang="pt-BR" b="1" noProof="0" dirty="0"/>
              <a:t>retardar o ataque, limitar o impacto </a:t>
            </a:r>
            <a:r>
              <a:rPr lang="pt-BR" noProof="0" dirty="0"/>
              <a:t>e </a:t>
            </a:r>
            <a:r>
              <a:rPr lang="pt-BR" b="1" noProof="0" dirty="0"/>
              <a:t>aumentar a resiliência </a:t>
            </a:r>
            <a:r>
              <a:rPr lang="pt-BR" noProof="0" dirty="0"/>
              <a:t>operacional da empresa.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5909E-C31C-6563-257A-010FBE35C3D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04000" lvl="2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pt-BR" sz="2400" dirty="0"/>
              <a:t>1. Usar Autenticação Multifator (MFA)</a:t>
            </a:r>
          </a:p>
          <a:p>
            <a:pPr marL="504000" lvl="2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pt-BR" sz="2400" dirty="0"/>
              <a:t>2. Fazer Gestão de Vulnerabilidades</a:t>
            </a:r>
          </a:p>
          <a:p>
            <a:pPr marL="504000" lvl="2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pt-BR" sz="2400" dirty="0"/>
              <a:t>3. Conscientizar Funcionários</a:t>
            </a:r>
          </a:p>
          <a:p>
            <a:pPr marL="504000" lvl="2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pt-BR" sz="2400" dirty="0"/>
              <a:t>4. Usar Ferramentas de Proteção</a:t>
            </a:r>
          </a:p>
          <a:p>
            <a:pPr marL="504000" lvl="2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pt-BR" sz="2400" dirty="0"/>
              <a:t>5. Fazer e Proteger </a:t>
            </a:r>
            <a:r>
              <a:rPr lang="pt-BR" sz="2400" i="1" dirty="0"/>
              <a:t>Backups</a:t>
            </a:r>
          </a:p>
          <a:p>
            <a:pPr marL="504000" lvl="2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pt-BR" sz="2400" dirty="0"/>
              <a:t>6. Reduzir a Superfície de Ataque</a:t>
            </a:r>
          </a:p>
          <a:p>
            <a:pPr marL="504000" lvl="2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pt-BR" sz="2400" dirty="0"/>
              <a:t>7. Gerenciar Identidades e Acessos</a:t>
            </a:r>
          </a:p>
          <a:p>
            <a:pPr marL="504000" lvl="2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pt-BR" sz="2400" dirty="0"/>
              <a:t>8. Segmentar a Rede</a:t>
            </a:r>
            <a:endParaRPr lang="en-BR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36878B-3C11-17D8-A769-834153B7E0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dirty="0"/>
              <a:t>RANSOMWARE</a:t>
            </a:r>
            <a:r>
              <a:rPr lang="pt-BR" dirty="0"/>
              <a:t>: COMO SE PROTEGER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ABC6DE-92EE-4BCB-177A-AAD978AF5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512" y="1270800"/>
            <a:ext cx="409546" cy="4095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86B0B2-0969-8807-AC14-25E1949BEF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74752" y="1830216"/>
            <a:ext cx="397066" cy="397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829361-9ACF-6B4A-21D9-6FBCBAF2AC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74752" y="2377152"/>
            <a:ext cx="397066" cy="3970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753E32-0982-DD79-1E73-171DFAE7D1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04668" y="2924088"/>
            <a:ext cx="337234" cy="3970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C29691-94B1-3F83-232B-BB214EC539F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774752" y="3471024"/>
            <a:ext cx="397066" cy="393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856D25-2AB7-AA06-D522-6660F9A1CC4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815587" y="4013949"/>
            <a:ext cx="315396" cy="3692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569A2B-5171-1894-143C-CBD6ECEC021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815587" y="4533064"/>
            <a:ext cx="315397" cy="4169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2A0BEC-C42C-E6E0-C16A-B732CDB751F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774752" y="5099903"/>
            <a:ext cx="397066" cy="39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89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5F1CF-1C11-EC07-8E5E-46FF9426D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15BDF66A-7034-7CFC-0792-EF7D919F7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1. Usar Autenticação Multifator (MFA)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674239DC-D03D-6352-5683-B1BB06AA95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b="1" noProof="0" dirty="0"/>
              <a:t>Evita </a:t>
            </a:r>
            <a:r>
              <a:rPr lang="pt-BR" noProof="0" dirty="0"/>
              <a:t>o acesso via </a:t>
            </a:r>
            <a:r>
              <a:rPr lang="pt-BR" b="1" noProof="0" dirty="0"/>
              <a:t>credenciais comprometidas</a:t>
            </a:r>
            <a:r>
              <a:rPr lang="pt-BR" noProof="0" dirty="0"/>
              <a:t>. </a:t>
            </a:r>
          </a:p>
          <a:p>
            <a:r>
              <a:rPr lang="pt-BR" noProof="0" dirty="0"/>
              <a:t>Dificulta </a:t>
            </a:r>
            <a:r>
              <a:rPr lang="pt-BR" b="1" noProof="0" dirty="0"/>
              <a:t>Acesso Inicial</a:t>
            </a:r>
            <a:r>
              <a:rPr lang="pt-BR" noProof="0" dirty="0"/>
              <a:t> e </a:t>
            </a:r>
            <a:r>
              <a:rPr lang="pt-BR" b="1" noProof="0" dirty="0"/>
              <a:t>Movimentação Lateral</a:t>
            </a:r>
            <a:r>
              <a:rPr lang="pt-BR" noProof="0" dirty="0"/>
              <a:t>.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679C449B-4518-49C0-C043-07E25D4C52B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b="1" noProof="0" dirty="0"/>
              <a:t>Priorize</a:t>
            </a:r>
            <a:r>
              <a:rPr lang="pt-BR" noProof="0" dirty="0"/>
              <a:t>:</a:t>
            </a:r>
          </a:p>
          <a:p>
            <a:pPr lvl="1"/>
            <a:r>
              <a:rPr lang="pt-BR" noProof="0" dirty="0"/>
              <a:t>Acesso remoto</a:t>
            </a:r>
          </a:p>
          <a:p>
            <a:pPr lvl="1"/>
            <a:r>
              <a:rPr lang="pt-BR" noProof="0" dirty="0"/>
              <a:t>Serviços via Web</a:t>
            </a:r>
          </a:p>
          <a:p>
            <a:pPr lvl="1"/>
            <a:r>
              <a:rPr lang="pt-BR" noProof="0" dirty="0"/>
              <a:t>Serviços em nuvem</a:t>
            </a:r>
          </a:p>
          <a:p>
            <a:pPr lvl="1"/>
            <a:r>
              <a:rPr lang="pt-BR" noProof="0" dirty="0"/>
              <a:t>Usuários com privilégios de administrador</a:t>
            </a:r>
          </a:p>
          <a:p>
            <a:r>
              <a:rPr lang="pt-BR" noProof="0" dirty="0"/>
              <a:t>Prefira mecanismos MFA resistentes a </a:t>
            </a:r>
            <a:r>
              <a:rPr lang="pt-BR" i="1" noProof="0" dirty="0"/>
              <a:t>phishing</a:t>
            </a:r>
            <a:endParaRPr lang="pt-BR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9AC522A-4E69-8453-7E8F-DC3ECE0B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SE PROTEGER – CONTROLES BÁSICOS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3F745F8-38E5-6AD7-A704-7D3641DF3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36000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09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1D446-2FC6-48A8-F69D-E511E0A5E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E0912-C50A-121F-E054-BDCC64587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2. Fazer Gestão de Vulnerabilidades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BF088-AE0E-B90B-03BA-ED5891766D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hangingPunct="0"/>
            <a:r>
              <a:rPr lang="pt-BR" b="1" noProof="0"/>
              <a:t>Previne a exploração</a:t>
            </a:r>
            <a:r>
              <a:rPr lang="pt-BR" noProof="0"/>
              <a:t> de  vulnerabilidades</a:t>
            </a:r>
            <a:r>
              <a:rPr lang="pt-BR" b="1" noProof="0"/>
              <a:t>.</a:t>
            </a:r>
          </a:p>
          <a:p>
            <a:pPr hangingPunct="0"/>
            <a:r>
              <a:rPr lang="pt-BR" noProof="0"/>
              <a:t>Dificulta </a:t>
            </a:r>
            <a:r>
              <a:rPr lang="pt-BR" b="1" noProof="0"/>
              <a:t>Acesso Inicial</a:t>
            </a:r>
            <a:r>
              <a:rPr lang="pt-BR" b="1"/>
              <a:t>, </a:t>
            </a:r>
            <a:r>
              <a:rPr lang="pt-BR" b="1" noProof="0"/>
              <a:t>Escalação de Privilégios </a:t>
            </a:r>
            <a:r>
              <a:rPr lang="pt-BR" noProof="0"/>
              <a:t>e </a:t>
            </a:r>
            <a:r>
              <a:rPr lang="pt-BR" b="1" noProof="0"/>
              <a:t>Movimentação Lateral</a:t>
            </a:r>
            <a:r>
              <a:rPr lang="pt-BR" noProof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50BB69-1D2D-BFD3-AD06-62E431EB823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b="1" noProof="0" dirty="0"/>
              <a:t>Priorize</a:t>
            </a:r>
            <a:r>
              <a:rPr lang="pt-BR" noProof="0" dirty="0"/>
              <a:t> a correção de:</a:t>
            </a:r>
          </a:p>
          <a:p>
            <a:pPr lvl="1"/>
            <a:r>
              <a:rPr lang="pt-BR" noProof="0" dirty="0"/>
              <a:t>Sistemas </a:t>
            </a:r>
            <a:r>
              <a:rPr lang="pt-BR" b="1" noProof="0" dirty="0"/>
              <a:t>expostos</a:t>
            </a:r>
            <a:r>
              <a:rPr lang="pt-BR" noProof="0" dirty="0"/>
              <a:t> na Internet</a:t>
            </a:r>
          </a:p>
          <a:p>
            <a:pPr lvl="1"/>
            <a:r>
              <a:rPr lang="pt-BR" noProof="0" dirty="0"/>
              <a:t>Vulnerabilidades </a:t>
            </a:r>
            <a:r>
              <a:rPr lang="pt-BR" b="1" noProof="0" dirty="0"/>
              <a:t>ativamente exploradas</a:t>
            </a:r>
          </a:p>
          <a:p>
            <a:pPr lvl="2"/>
            <a:r>
              <a:rPr lang="pt-BR" noProof="0" dirty="0" err="1"/>
              <a:t>ex</a:t>
            </a:r>
            <a:r>
              <a:rPr lang="pt-BR" noProof="0" dirty="0"/>
              <a:t>: catálogo CISA </a:t>
            </a:r>
            <a:r>
              <a:rPr lang="pt-BR" i="1" noProof="0" dirty="0" err="1"/>
              <a:t>Known</a:t>
            </a:r>
            <a:r>
              <a:rPr lang="pt-BR" i="1" noProof="0" dirty="0"/>
              <a:t> </a:t>
            </a:r>
            <a:r>
              <a:rPr lang="pt-BR" i="1" noProof="0" dirty="0" err="1"/>
              <a:t>Exploited</a:t>
            </a:r>
            <a:r>
              <a:rPr lang="pt-BR" i="1" noProof="0" dirty="0"/>
              <a:t> </a:t>
            </a:r>
            <a:r>
              <a:rPr lang="pt-BR" i="1" noProof="0" dirty="0" err="1"/>
              <a:t>Vulnerabilities</a:t>
            </a:r>
            <a:r>
              <a:rPr lang="pt-BR" i="1" noProof="0" dirty="0"/>
              <a:t> </a:t>
            </a:r>
            <a:r>
              <a:rPr lang="pt-BR" noProof="0" dirty="0"/>
              <a:t>(KEV)</a:t>
            </a:r>
          </a:p>
          <a:p>
            <a:r>
              <a:rPr lang="pt-BR" noProof="0" dirty="0"/>
              <a:t>Se não for possível corrigir:</a:t>
            </a:r>
          </a:p>
          <a:p>
            <a:pPr lvl="1"/>
            <a:r>
              <a:rPr lang="pt-BR" noProof="0" dirty="0"/>
              <a:t>Isole o sistema</a:t>
            </a:r>
          </a:p>
          <a:p>
            <a:pPr lvl="1"/>
            <a:r>
              <a:rPr lang="pt-BR" noProof="0" dirty="0"/>
              <a:t>Aplique controles mais restritivos</a:t>
            </a:r>
          </a:p>
          <a:p>
            <a:pPr lvl="1"/>
            <a:r>
              <a:rPr lang="pt-BR" noProof="0" dirty="0"/>
              <a:t>Implemente soluções de contorno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7A0DB-2F39-2CD9-8F1F-E208A0FEC9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SE PROTEGER – CONTROLES BÁSICOS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AC3D17-2847-6F75-01A3-112B8EA313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000" y="361612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51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67B79-247B-A5EA-C1BB-C22DBBA5E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86877E-6000-F88D-3921-FF7B41C7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3. Conscientizar Funcionários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EB034A-F0CE-96D3-2EAD-FCE8F5D5E3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/>
              <a:t>Mitiga ataques que exploram o</a:t>
            </a:r>
            <a:r>
              <a:rPr lang="pt-BR" b="1"/>
              <a:t> “fator humano”</a:t>
            </a:r>
            <a:r>
              <a:rPr lang="pt-BR"/>
              <a:t>, como </a:t>
            </a:r>
            <a:r>
              <a:rPr lang="pt-BR" b="1"/>
              <a:t>engenharia social</a:t>
            </a:r>
            <a:r>
              <a:rPr lang="pt-BR"/>
              <a:t>.</a:t>
            </a:r>
          </a:p>
          <a:p>
            <a:r>
              <a:rPr lang="pt-BR"/>
              <a:t>Dificulta </a:t>
            </a:r>
            <a:r>
              <a:rPr lang="pt-BR" b="1" noProof="0"/>
              <a:t>Acesso Inicial</a:t>
            </a:r>
            <a:r>
              <a:rPr lang="pt-BR" noProof="0"/>
              <a:t> e  </a:t>
            </a:r>
            <a:r>
              <a:rPr lang="pt-BR" b="1" noProof="0"/>
              <a:t>Movimentação Lateral</a:t>
            </a:r>
            <a:r>
              <a:rPr lang="pt-BR" noProof="0"/>
              <a:t>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483742-EDA4-68EF-3D70-3C88D5AD894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b="1" noProof="0"/>
              <a:t>Treine funcionários e terceiros </a:t>
            </a:r>
            <a:r>
              <a:rPr lang="pt-BR" noProof="0"/>
              <a:t>para que:</a:t>
            </a:r>
          </a:p>
          <a:p>
            <a:pPr lvl="1"/>
            <a:r>
              <a:rPr lang="pt-BR" noProof="0"/>
              <a:t>Conheçam os </a:t>
            </a:r>
            <a:r>
              <a:rPr lang="pt-BR" b="1" noProof="0"/>
              <a:t>canais oficiais</a:t>
            </a:r>
            <a:endParaRPr lang="pt-BR" noProof="0"/>
          </a:p>
          <a:p>
            <a:pPr lvl="2"/>
            <a:r>
              <a:rPr lang="pt-BR" noProof="0"/>
              <a:t>suporte técnico </a:t>
            </a:r>
          </a:p>
          <a:p>
            <a:pPr lvl="2"/>
            <a:r>
              <a:rPr lang="pt-BR" noProof="0"/>
              <a:t>segurança</a:t>
            </a:r>
          </a:p>
          <a:p>
            <a:pPr lvl="1"/>
            <a:r>
              <a:rPr lang="pt-BR" noProof="0"/>
              <a:t>Reconheçam </a:t>
            </a:r>
            <a:r>
              <a:rPr lang="pt-BR" b="1" noProof="0"/>
              <a:t>comunicações suspeitas</a:t>
            </a:r>
          </a:p>
          <a:p>
            <a:pPr lvl="2"/>
            <a:r>
              <a:rPr lang="pt-BR"/>
              <a:t>e</a:t>
            </a:r>
            <a:r>
              <a:rPr lang="pt-BR" noProof="0" err="1"/>
              <a:t>x</a:t>
            </a:r>
            <a:r>
              <a:rPr lang="pt-BR" noProof="0"/>
              <a:t>: </a:t>
            </a:r>
            <a:r>
              <a:rPr lang="pt-BR" i="1"/>
              <a:t>phishing</a:t>
            </a:r>
            <a:endParaRPr lang="pt-BR" noProof="0"/>
          </a:p>
          <a:p>
            <a:pPr lvl="1"/>
            <a:r>
              <a:rPr lang="pt-BR" b="1"/>
              <a:t>Reportem problemas </a:t>
            </a:r>
            <a:r>
              <a:rPr lang="pt-BR"/>
              <a:t>de segurança</a:t>
            </a:r>
          </a:p>
          <a:p>
            <a:pPr lvl="2"/>
            <a:r>
              <a:rPr lang="pt-BR" err="1"/>
              <a:t>ex</a:t>
            </a:r>
            <a:r>
              <a:rPr lang="pt-BR"/>
              <a:t>: alertas, acesso indevido, computador “estranho”</a:t>
            </a:r>
          </a:p>
          <a:p>
            <a:pPr lvl="1"/>
            <a:r>
              <a:rPr lang="pt-BR" noProof="0"/>
              <a:t>Saibam </a:t>
            </a:r>
            <a:r>
              <a:rPr lang="pt-BR" b="1" noProof="0"/>
              <a:t>o que fazer</a:t>
            </a:r>
            <a:r>
              <a:rPr lang="pt-BR" noProof="0"/>
              <a:t> em caso de </a:t>
            </a:r>
            <a:r>
              <a:rPr lang="pt-BR" i="1" noProof="0"/>
              <a:t>ransomware</a:t>
            </a:r>
            <a:endParaRPr lang="pt-BR" noProof="0"/>
          </a:p>
          <a:p>
            <a:endParaRPr lang="pt-BR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4F6297-CCCE-44BA-2E35-D679AF958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SE PROTEGER – CONTROLES BÁSICOS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E9C464-96DC-D856-5929-5B0325D2C7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000" y="36000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84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0A0C4-F321-4390-31BD-DB01BF69D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C2DC9-1A0D-8415-2916-90F7883A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4. Usar Ferramentas de Proteção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F2606-EFC0-FD16-98B7-2333DC8A94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noProof="0"/>
              <a:t>Ajuda a </a:t>
            </a:r>
            <a:r>
              <a:rPr lang="pt-BR" b="1" noProof="0"/>
              <a:t>prevenir, detectar e conter </a:t>
            </a:r>
            <a:r>
              <a:rPr lang="pt-BR" noProof="0"/>
              <a:t>diversas</a:t>
            </a:r>
            <a:r>
              <a:rPr lang="pt-BR" b="1" noProof="0"/>
              <a:t> </a:t>
            </a:r>
            <a:r>
              <a:rPr lang="pt-BR" noProof="0"/>
              <a:t>atividades maliciosas</a:t>
            </a:r>
            <a:r>
              <a:rPr lang="pt-BR" b="1" noProof="0"/>
              <a:t>. </a:t>
            </a:r>
            <a:endParaRPr lang="pt-BR" b="1"/>
          </a:p>
          <a:p>
            <a:r>
              <a:rPr lang="pt-BR"/>
              <a:t>Atua em todas as fases do ataque.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1B704F-A9A6-83FD-EA24-B3266E63AC0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noProof="0" dirty="0"/>
              <a:t>Adote:</a:t>
            </a:r>
          </a:p>
          <a:p>
            <a:pPr lvl="1"/>
            <a:r>
              <a:rPr lang="pt-BR" noProof="0" dirty="0"/>
              <a:t>Proteção para </a:t>
            </a:r>
            <a:r>
              <a:rPr lang="pt-BR" b="1" i="1" noProof="0" dirty="0" err="1"/>
              <a:t>endpoints</a:t>
            </a:r>
            <a:r>
              <a:rPr lang="pt-BR" noProof="0" dirty="0"/>
              <a:t> </a:t>
            </a:r>
          </a:p>
          <a:p>
            <a:pPr lvl="2"/>
            <a:r>
              <a:rPr lang="pt-BR" noProof="0" dirty="0"/>
              <a:t>com capacidade de </a:t>
            </a:r>
            <a:r>
              <a:rPr lang="pt-BR" b="1" noProof="0" dirty="0"/>
              <a:t>detecção e resposta </a:t>
            </a:r>
          </a:p>
          <a:p>
            <a:pPr lvl="1"/>
            <a:r>
              <a:rPr lang="pt-BR" noProof="0" dirty="0"/>
              <a:t>Filtros </a:t>
            </a:r>
            <a:r>
              <a:rPr lang="pt-BR" b="1" i="1" noProof="0" dirty="0" err="1"/>
              <a:t>antispam</a:t>
            </a:r>
            <a:r>
              <a:rPr lang="pt-BR" noProof="0" dirty="0"/>
              <a:t> </a:t>
            </a:r>
            <a:endParaRPr lang="pt-BR" b="1" noProof="0" dirty="0"/>
          </a:p>
          <a:p>
            <a:pPr lvl="1"/>
            <a:r>
              <a:rPr lang="pt-BR" b="1" noProof="0" dirty="0"/>
              <a:t>Monitoração</a:t>
            </a:r>
            <a:r>
              <a:rPr lang="pt-BR" noProof="0" dirty="0"/>
              <a:t> de tráfego de rede</a:t>
            </a:r>
          </a:p>
          <a:p>
            <a:pPr lvl="2"/>
            <a:r>
              <a:rPr lang="pt-BR" noProof="0" dirty="0"/>
              <a:t>use </a:t>
            </a:r>
            <a:r>
              <a:rPr lang="pt-BR" b="1" i="1" noProof="0" dirty="0" err="1"/>
              <a:t>netflow</a:t>
            </a:r>
            <a:r>
              <a:rPr lang="pt-BR" b="1" i="1" noProof="0" dirty="0"/>
              <a:t>, </a:t>
            </a:r>
            <a:r>
              <a:rPr lang="pt-BR" dirty="0"/>
              <a:t>se possível</a:t>
            </a:r>
            <a:endParaRPr lang="pt-BR" b="1" i="1" noProof="0" dirty="0"/>
          </a:p>
          <a:p>
            <a:endParaRPr lang="pt-BR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45967A-F04C-AE47-C22A-8D848C3245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SE PROTEGER – CONTROLES BÁSICOS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0A3BFC-8D7B-A50F-C341-DBE6A0D920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000" y="360000"/>
            <a:ext cx="550356" cy="6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1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BE5B3-6737-45F2-A8AD-F8A94727C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72A68-006A-A70D-920E-245DABDCD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5. Fazer e Proteger </a:t>
            </a:r>
            <a:r>
              <a:rPr lang="pt-BR" i="1" noProof="0" dirty="0"/>
              <a:t>Backups</a:t>
            </a:r>
            <a:endParaRPr lang="pt-BR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1CA79-1154-8302-BF7C-2576A13589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noProof="0"/>
              <a:t>Permite a </a:t>
            </a:r>
            <a:r>
              <a:rPr lang="pt-BR" b="1" noProof="0"/>
              <a:t>recuperação</a:t>
            </a:r>
            <a:r>
              <a:rPr lang="pt-BR" noProof="0"/>
              <a:t> de dados e sistemas críticos. </a:t>
            </a:r>
            <a:endParaRPr lang="pt-BR"/>
          </a:p>
          <a:p>
            <a:r>
              <a:rPr lang="pt-BR"/>
              <a:t>Essencial na fase de </a:t>
            </a:r>
            <a:r>
              <a:rPr lang="pt-BR" b="1"/>
              <a:t>Resposta</a:t>
            </a:r>
            <a:r>
              <a:rPr lang="pt-BR"/>
              <a:t>. </a:t>
            </a:r>
          </a:p>
          <a:p>
            <a:endParaRPr lang="pt-BR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6F9D46-438D-5252-4B62-3780829559A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noProof="0" dirty="0"/>
              <a:t>Faça </a:t>
            </a:r>
            <a:r>
              <a:rPr lang="pt-BR" i="1" noProof="0" dirty="0"/>
              <a:t>backups </a:t>
            </a:r>
            <a:r>
              <a:rPr lang="pt-BR" b="1" noProof="0" dirty="0"/>
              <a:t>regularmente</a:t>
            </a:r>
            <a:endParaRPr lang="pt-BR" noProof="0" dirty="0"/>
          </a:p>
          <a:p>
            <a:r>
              <a:rPr lang="pt-BR" dirty="0"/>
              <a:t>Proteja </a:t>
            </a:r>
            <a:r>
              <a:rPr lang="pt-BR" b="1" dirty="0"/>
              <a:t>contra acesso e modificação </a:t>
            </a:r>
            <a:r>
              <a:rPr lang="pt-BR" dirty="0"/>
              <a:t>não autorizados</a:t>
            </a:r>
          </a:p>
          <a:p>
            <a:r>
              <a:rPr lang="pt-BR" noProof="0" dirty="0"/>
              <a:t>Mantenha ao menos uma cópia </a:t>
            </a:r>
            <a:r>
              <a:rPr lang="pt-BR" b="1" i="1" noProof="0" dirty="0"/>
              <a:t>offline</a:t>
            </a:r>
            <a:endParaRPr lang="pt-BR" noProof="0" dirty="0"/>
          </a:p>
          <a:p>
            <a:r>
              <a:rPr lang="pt-BR" dirty="0"/>
              <a:t>Verifique os </a:t>
            </a:r>
            <a:r>
              <a:rPr lang="pt-BR" i="1" dirty="0"/>
              <a:t>backups </a:t>
            </a:r>
            <a:r>
              <a:rPr lang="pt-BR" noProof="0" dirty="0"/>
              <a:t>frequentemente</a:t>
            </a:r>
          </a:p>
          <a:p>
            <a:pPr lvl="1"/>
            <a:r>
              <a:rPr lang="pt-BR" b="1" dirty="0"/>
              <a:t>Integridade</a:t>
            </a:r>
            <a:r>
              <a:rPr lang="pt-BR" dirty="0"/>
              <a:t> dos dados</a:t>
            </a:r>
          </a:p>
          <a:p>
            <a:pPr lvl="1"/>
            <a:r>
              <a:rPr lang="pt-BR" noProof="0" dirty="0"/>
              <a:t>Eficácia da restauração</a:t>
            </a:r>
            <a:endParaRPr lang="pt-BR" b="1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FE73F8-EF5E-68ED-95C4-C6F04D1B22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SE PROTEGER – CONTROLES BÁSICOS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D9BF07-DD6D-773F-A533-573FBCF1F4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000" y="360000"/>
            <a:ext cx="65461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89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F593C-1B93-2229-8611-7E1FD59A2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2A1CC-C0E8-8A59-7372-8C797AE1C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6. Reduzir a Superfície de Ataque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9C6193-5DF4-B6FD-6451-9ED07B10E3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b="1"/>
              <a:t>Diminui a quantidade </a:t>
            </a:r>
            <a:r>
              <a:rPr lang="pt-BR"/>
              <a:t>de elementos passíveis de exploração.</a:t>
            </a:r>
          </a:p>
          <a:p>
            <a:r>
              <a:rPr lang="pt-BR"/>
              <a:t>Previne</a:t>
            </a:r>
            <a:r>
              <a:rPr lang="pt-BR" noProof="0"/>
              <a:t> </a:t>
            </a:r>
            <a:r>
              <a:rPr lang="pt-BR" b="1" noProof="0"/>
              <a:t>Acesso Inicial</a:t>
            </a:r>
            <a:r>
              <a:rPr lang="pt-BR" noProof="0"/>
              <a:t>, </a:t>
            </a:r>
            <a:r>
              <a:rPr lang="pt-BR" b="1" noProof="0"/>
              <a:t>Escalação de Privilégios, Movimentação Lateral e Impacto.</a:t>
            </a:r>
          </a:p>
          <a:p>
            <a:endParaRPr lang="pt-BR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4A1047-22D9-0748-B440-618A2D6489A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b="1" noProof="0" dirty="0"/>
              <a:t>Desative</a:t>
            </a:r>
            <a:r>
              <a:rPr lang="pt-BR" noProof="0" dirty="0"/>
              <a:t> serviços não usados</a:t>
            </a:r>
          </a:p>
          <a:p>
            <a:pPr lvl="1"/>
            <a:r>
              <a:rPr lang="pt-BR" noProof="0" dirty="0"/>
              <a:t>Na </a:t>
            </a:r>
            <a:r>
              <a:rPr lang="pt-BR" b="1" noProof="0" dirty="0"/>
              <a:t>Internet</a:t>
            </a:r>
            <a:r>
              <a:rPr lang="pt-BR" noProof="0" dirty="0"/>
              <a:t> e na </a:t>
            </a:r>
            <a:r>
              <a:rPr lang="pt-BR" b="1" noProof="0" dirty="0"/>
              <a:t>rede interna</a:t>
            </a:r>
          </a:p>
          <a:p>
            <a:r>
              <a:rPr lang="pt-BR" b="1" noProof="0" dirty="0"/>
              <a:t>Não exponha</a:t>
            </a:r>
            <a:r>
              <a:rPr lang="pt-BR" noProof="0" dirty="0"/>
              <a:t> serviços e dados</a:t>
            </a:r>
          </a:p>
          <a:p>
            <a:pPr lvl="1"/>
            <a:r>
              <a:rPr lang="pt-BR" i="1" noProof="0" dirty="0"/>
              <a:t>Desktop</a:t>
            </a:r>
            <a:r>
              <a:rPr lang="pt-BR" noProof="0" dirty="0"/>
              <a:t> remoto (</a:t>
            </a:r>
            <a:r>
              <a:rPr lang="pt-BR" noProof="0" dirty="0" err="1"/>
              <a:t>ex</a:t>
            </a:r>
            <a:r>
              <a:rPr lang="pt-BR" noProof="0" dirty="0"/>
              <a:t>: RDP)</a:t>
            </a:r>
          </a:p>
          <a:p>
            <a:pPr lvl="1"/>
            <a:r>
              <a:rPr lang="pt-BR" i="1" dirty="0"/>
              <a:t>Backups</a:t>
            </a:r>
            <a:endParaRPr lang="pt-BR" i="1" noProof="0" dirty="0"/>
          </a:p>
          <a:p>
            <a:pPr lvl="1"/>
            <a:r>
              <a:rPr lang="pt-BR" noProof="0" dirty="0"/>
              <a:t>Compartilhamentos de rede (</a:t>
            </a:r>
            <a:r>
              <a:rPr lang="pt-BR" noProof="0" dirty="0" err="1"/>
              <a:t>ex</a:t>
            </a:r>
            <a:r>
              <a:rPr lang="pt-BR" noProof="0" dirty="0"/>
              <a:t>: SMB)</a:t>
            </a:r>
          </a:p>
          <a:p>
            <a:pPr lvl="1"/>
            <a:r>
              <a:rPr lang="pt-BR" noProof="0" dirty="0"/>
              <a:t>Armazenamentos em nuvem (</a:t>
            </a:r>
            <a:r>
              <a:rPr lang="pt-BR" noProof="0" dirty="0" err="1"/>
              <a:t>ex</a:t>
            </a:r>
            <a:r>
              <a:rPr lang="pt-BR" noProof="0" dirty="0"/>
              <a:t>: </a:t>
            </a:r>
            <a:r>
              <a:rPr lang="pt-BR" i="1" noProof="0" dirty="0" err="1"/>
              <a:t>buckets</a:t>
            </a:r>
            <a:r>
              <a:rPr lang="pt-BR" noProof="0" dirty="0"/>
              <a:t>)</a:t>
            </a:r>
          </a:p>
          <a:p>
            <a:pPr lvl="1"/>
            <a:r>
              <a:rPr lang="pt-BR" noProof="0" dirty="0"/>
              <a:t>Servidores críticos (</a:t>
            </a:r>
            <a:r>
              <a:rPr lang="pt-BR" noProof="0" dirty="0" err="1"/>
              <a:t>ex</a:t>
            </a:r>
            <a:r>
              <a:rPr lang="pt-BR" noProof="0" dirty="0"/>
              <a:t>: AD)</a:t>
            </a:r>
          </a:p>
          <a:p>
            <a:pPr lvl="1"/>
            <a:r>
              <a:rPr lang="pt-BR" noProof="0" dirty="0"/>
              <a:t>Impressoras e outros dispositivos em rede</a:t>
            </a:r>
          </a:p>
          <a:p>
            <a:endParaRPr lang="pt-BR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ADAB5C-4964-5E22-9CA4-4D8227E08A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noProof="0"/>
              <a:t>RANSOMWARE: COMO SE PROTEGER – CONTROLES BÁSICOS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35C49A-0BAD-1699-92D5-8A00788DF7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000" y="360000"/>
            <a:ext cx="55349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7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3139C-5122-B1E2-88B3-336AD5A52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E1A1-7D10-27B3-CB0F-DA1549A9D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39769" cy="1008000"/>
          </a:xfrm>
        </p:spPr>
        <p:txBody>
          <a:bodyPr anchor="ctr"/>
          <a:lstStyle/>
          <a:p>
            <a:r>
              <a:rPr lang="pt-BR" noProof="0"/>
              <a:t>Documento Completo e Folheto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2EEA5B3-BFA3-B0D9-5188-147BF470C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506" r="1"/>
          <a:stretch>
            <a:fillRect/>
          </a:stretch>
        </p:blipFill>
        <p:spPr>
          <a:xfrm>
            <a:off x="6395592" y="841057"/>
            <a:ext cx="4131213" cy="5175885"/>
          </a:xfrm>
          <a:effectLst>
            <a:outerShdw blurRad="254000" dist="127000" dir="2700000" algn="tl" rotWithShape="0">
              <a:prstClr val="black">
                <a:alpha val="65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31CC942-8F41-1676-703E-CCE211B8C894}"/>
              </a:ext>
            </a:extLst>
          </p:cNvPr>
          <p:cNvGrpSpPr/>
          <p:nvPr/>
        </p:nvGrpSpPr>
        <p:grpSpPr>
          <a:xfrm>
            <a:off x="8941520" y="3842206"/>
            <a:ext cx="2266996" cy="2353083"/>
            <a:chOff x="8941520" y="3842206"/>
            <a:chExt cx="2266996" cy="2353083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3191205-7BD9-151B-5CAB-CD295C265B0E}"/>
                </a:ext>
              </a:extLst>
            </p:cNvPr>
            <p:cNvSpPr/>
            <p:nvPr/>
          </p:nvSpPr>
          <p:spPr>
            <a:xfrm>
              <a:off x="8941520" y="3842206"/>
              <a:ext cx="2266996" cy="23530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27000" dir="2700000" algn="tl" rotWithShape="0">
                <a:prstClr val="black">
                  <a:alpha val="6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90B27A-2841-E027-3641-D0E624FF6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995" t="5097" r="4809"/>
            <a:stretch>
              <a:fillRect/>
            </a:stretch>
          </p:blipFill>
          <p:spPr>
            <a:xfrm>
              <a:off x="9171014" y="3962809"/>
              <a:ext cx="1808007" cy="2148452"/>
            </a:xfrm>
            <a:prstGeom prst="rect">
              <a:avLst/>
            </a:prstGeom>
            <a:effectLst/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555DF03-7431-13CC-2527-843F8265E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084" y="705263"/>
            <a:ext cx="5657423" cy="561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69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18A88-DBEA-8946-4E8A-DBA58978E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F49E67-4A37-957D-B12A-BE23DA724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7. Gerenciar Identidades e Acessos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92218-4B84-7020-B1C7-31431E0E96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dirty="0"/>
              <a:t>Reduz o risco de </a:t>
            </a:r>
            <a:r>
              <a:rPr lang="pt-BR" b="1" dirty="0"/>
              <a:t>acessos indevidos </a:t>
            </a:r>
            <a:r>
              <a:rPr lang="pt-BR" dirty="0"/>
              <a:t>e o </a:t>
            </a:r>
            <a:r>
              <a:rPr lang="pt-BR" b="1" dirty="0"/>
              <a:t>abuso de privilégios </a:t>
            </a:r>
            <a:r>
              <a:rPr lang="pt-BR" dirty="0"/>
              <a:t>em caso de invasão.</a:t>
            </a:r>
          </a:p>
          <a:p>
            <a:r>
              <a:rPr lang="pt-BR" dirty="0"/>
              <a:t>É relevante em todas as fases do ataque.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D02371-AE8E-1ED7-3034-6F60E64FC71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Use o princípio do </a:t>
            </a:r>
            <a:r>
              <a:rPr lang="pt-BR" b="1" noProof="0" dirty="0"/>
              <a:t>privilégio mínimo</a:t>
            </a:r>
            <a:endParaRPr lang="pt-BR" noProof="0" dirty="0"/>
          </a:p>
          <a:p>
            <a:pPr lvl="1"/>
            <a:r>
              <a:rPr lang="pt-BR" noProof="0" dirty="0"/>
              <a:t>Conceda </a:t>
            </a:r>
            <a:r>
              <a:rPr lang="pt-BR" b="1" noProof="0" dirty="0"/>
              <a:t>permissões necessárias </a:t>
            </a:r>
            <a:r>
              <a:rPr lang="pt-BR" b="1" dirty="0"/>
              <a:t>à </a:t>
            </a:r>
            <a:r>
              <a:rPr lang="pt-BR" b="1" noProof="0" dirty="0"/>
              <a:t>função</a:t>
            </a:r>
            <a:endParaRPr lang="pt-BR" noProof="0" dirty="0"/>
          </a:p>
          <a:p>
            <a:pPr lvl="1"/>
            <a:r>
              <a:rPr lang="pt-BR" b="1" noProof="0" dirty="0"/>
              <a:t>Limite</a:t>
            </a:r>
            <a:r>
              <a:rPr lang="pt-BR" noProof="0" dirty="0"/>
              <a:t> contas com </a:t>
            </a:r>
            <a:r>
              <a:rPr lang="pt-BR" b="1" noProof="0" dirty="0"/>
              <a:t>acessos privilegiados</a:t>
            </a:r>
            <a:endParaRPr lang="pt-BR" noProof="0" dirty="0"/>
          </a:p>
          <a:p>
            <a:pPr lvl="1"/>
            <a:r>
              <a:rPr lang="pt-BR" dirty="0"/>
              <a:t>Forneça </a:t>
            </a:r>
            <a:r>
              <a:rPr lang="pt-BR" b="1" dirty="0"/>
              <a:t>acesso remoto </a:t>
            </a:r>
            <a:r>
              <a:rPr lang="pt-BR" dirty="0"/>
              <a:t>só a quem </a:t>
            </a:r>
            <a:r>
              <a:rPr lang="pt-BR" b="1" dirty="0"/>
              <a:t>precisa</a:t>
            </a:r>
            <a:endParaRPr lang="pt-BR" dirty="0"/>
          </a:p>
          <a:p>
            <a:pPr lvl="1"/>
            <a:r>
              <a:rPr lang="pt-BR" b="1" noProof="0" dirty="0"/>
              <a:t>Restrinja </a:t>
            </a:r>
            <a:r>
              <a:rPr lang="pt-BR" noProof="0" dirty="0"/>
              <a:t>acessos a recursos</a:t>
            </a:r>
          </a:p>
          <a:p>
            <a:pPr lvl="2"/>
            <a:r>
              <a:rPr lang="pt-BR" noProof="0" dirty="0" err="1"/>
              <a:t>ex</a:t>
            </a:r>
            <a:r>
              <a:rPr lang="pt-BR" noProof="0" dirty="0"/>
              <a:t>: compartilhamentos de rede e </a:t>
            </a:r>
            <a:r>
              <a:rPr lang="pt-BR" i="1" noProof="0" dirty="0"/>
              <a:t>backups</a:t>
            </a:r>
            <a:endParaRPr lang="pt-BR" noProof="0" dirty="0"/>
          </a:p>
          <a:p>
            <a:r>
              <a:rPr lang="pt-BR" dirty="0"/>
              <a:t>Revise acessos regularmente</a:t>
            </a:r>
          </a:p>
          <a:p>
            <a:pPr lvl="1"/>
            <a:r>
              <a:rPr lang="pt-BR" b="1" dirty="0"/>
              <a:t>Desabilite</a:t>
            </a:r>
            <a:r>
              <a:rPr lang="pt-BR" dirty="0"/>
              <a:t> contas inativas </a:t>
            </a:r>
          </a:p>
          <a:p>
            <a:pPr lvl="1"/>
            <a:r>
              <a:rPr lang="pt-BR" b="1" dirty="0"/>
              <a:t>Revogue permissões </a:t>
            </a:r>
            <a:r>
              <a:rPr lang="pt-BR" noProof="0" dirty="0"/>
              <a:t>desnecessárias</a:t>
            </a:r>
            <a:r>
              <a:rPr lang="en-US" dirty="0"/>
              <a:t> </a:t>
            </a:r>
            <a:endParaRPr lang="pt-B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E4C681-4C3C-6156-34B5-C75D2D43B9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SE PROTEGER – CONTROLES BÁSICOS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0FA2C2-669C-49D2-688E-DCBFAC558D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000" y="360000"/>
            <a:ext cx="49015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9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F857A-74B3-AF3F-C91A-CA57BEBA7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5A9B16-7DB2-3B0D-E7CA-D191F0507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8. Segmentar a Rede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41679-BE30-6E54-77CE-03B93071AA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/>
              <a:t>Ajuda a </a:t>
            </a:r>
            <a:r>
              <a:rPr lang="pt-BR" b="1"/>
              <a:t>conter</a:t>
            </a:r>
            <a:r>
              <a:rPr lang="pt-BR"/>
              <a:t> o ataque e a</a:t>
            </a:r>
            <a:r>
              <a:rPr lang="pt-BR" b="1"/>
              <a:t> exfiltração </a:t>
            </a:r>
            <a:r>
              <a:rPr lang="pt-BR"/>
              <a:t>de dados.</a:t>
            </a:r>
          </a:p>
          <a:p>
            <a:r>
              <a:rPr lang="pt-BR" noProof="0"/>
              <a:t>Limita </a:t>
            </a:r>
            <a:r>
              <a:rPr lang="pt-BR" b="1" noProof="0"/>
              <a:t>Movimentação Lateral </a:t>
            </a:r>
            <a:r>
              <a:rPr lang="pt-BR" noProof="0"/>
              <a:t>e </a:t>
            </a:r>
            <a:r>
              <a:rPr lang="pt-BR" b="1" noProof="0"/>
              <a:t>propagação de </a:t>
            </a:r>
            <a:r>
              <a:rPr lang="pt-BR" b="1" i="1" noProof="0"/>
              <a:t>malware</a:t>
            </a:r>
            <a:r>
              <a:rPr lang="pt-BR" b="1" i="1"/>
              <a:t>.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A50235-83FD-695A-BA73-F03637E4E9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b="1" noProof="0"/>
              <a:t>Separe</a:t>
            </a:r>
            <a:r>
              <a:rPr lang="pt-BR" noProof="0"/>
              <a:t>, por exemplo:</a:t>
            </a:r>
          </a:p>
          <a:p>
            <a:pPr lvl="1"/>
            <a:r>
              <a:rPr lang="pt-BR" noProof="0"/>
              <a:t>Serviços críticos</a:t>
            </a:r>
          </a:p>
          <a:p>
            <a:pPr lvl="1"/>
            <a:r>
              <a:rPr lang="pt-BR" noProof="0"/>
              <a:t>Equipamentos de usuários</a:t>
            </a:r>
          </a:p>
          <a:p>
            <a:pPr lvl="1"/>
            <a:r>
              <a:rPr lang="pt-BR" noProof="0"/>
              <a:t>Sistemas legados</a:t>
            </a:r>
          </a:p>
          <a:p>
            <a:r>
              <a:rPr lang="pt-BR" b="1" noProof="0"/>
              <a:t>Isole</a:t>
            </a:r>
            <a:r>
              <a:rPr lang="pt-BR" noProof="0"/>
              <a:t> os segmentos</a:t>
            </a:r>
          </a:p>
          <a:p>
            <a:pPr lvl="1"/>
            <a:r>
              <a:rPr lang="pt-BR" noProof="0"/>
              <a:t>Libere apenas os acessos necessários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99E0CC-0D2B-3280-1C26-DDD159A467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SE PROTEGER – CONTROLES BÁSICOS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5C8AC5-F8EB-EE8E-D568-05AFC4B5BC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2000" y="360000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0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8B737-15FD-55D6-F2FE-F4E70A27D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230F727-A8B9-3730-5908-7A686BBD5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Proteção: O Básico que Pode Fazer a Diferença</a:t>
            </a:r>
            <a:br>
              <a:rPr lang="pt-BR" noProof="0"/>
            </a:br>
            <a:r>
              <a:rPr lang="pt-BR" sz="2800" noProof="0"/>
              <a:t>Defesa em Camadas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0A960-1B08-357B-B3ED-D7EBB53393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 dirty="0"/>
              <a:t>RANSOMWARE</a:t>
            </a:r>
            <a:r>
              <a:rPr lang="pt-BR" noProof="0" dirty="0"/>
              <a:t>: COMO SE PROTEGER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D82DA65-8E7F-B795-8C74-5A410F77BB1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/>
        </p:blipFill>
        <p:spPr>
          <a:xfrm>
            <a:off x="875507" y="904952"/>
            <a:ext cx="10440987" cy="5432425"/>
          </a:xfrm>
        </p:spPr>
      </p:pic>
    </p:spTree>
    <p:extLst>
      <p:ext uri="{BB962C8B-B14F-4D97-AF65-F5344CB8AC3E}">
        <p14:creationId xmlns:p14="http://schemas.microsoft.com/office/powerpoint/2010/main" val="1844998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B5D5-EEBF-2F17-A912-D6B9A25C6B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i="1" noProof="0"/>
              <a:t>RANSOMWARE:</a:t>
            </a:r>
            <a:br>
              <a:rPr lang="pt-BR" i="1" noProof="0"/>
            </a:br>
            <a:r>
              <a:rPr lang="pt-BR" noProof="0"/>
              <a:t>COMO DETECTAR</a:t>
            </a:r>
          </a:p>
        </p:txBody>
      </p:sp>
    </p:spTree>
    <p:extLst>
      <p:ext uri="{BB962C8B-B14F-4D97-AF65-F5344CB8AC3E}">
        <p14:creationId xmlns:p14="http://schemas.microsoft.com/office/powerpoint/2010/main" val="1434759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DD229-33BD-7FE3-F315-56A4D22C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AD66E-807F-4F4B-4B7B-536E0598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Detectar o Quanto Antes para Minimizar ou até Evitar o Impacto</a:t>
            </a:r>
            <a:endParaRPr lang="en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26E08-5E49-D1A7-6A0A-F4146FEDFE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A</a:t>
            </a:r>
            <a:r>
              <a:rPr lang="pt-BR" b="1" dirty="0"/>
              <a:t> </a:t>
            </a:r>
            <a:r>
              <a:rPr lang="pt-BR" b="1" noProof="0" dirty="0"/>
              <a:t>detecção </a:t>
            </a:r>
            <a:r>
              <a:rPr lang="pt-BR" noProof="0" dirty="0"/>
              <a:t>pode ocorrer nas </a:t>
            </a:r>
            <a:r>
              <a:rPr lang="pt-BR" b="1" noProof="0" dirty="0"/>
              <a:t>diferentes fases</a:t>
            </a:r>
            <a:r>
              <a:rPr lang="pt-BR" noProof="0" dirty="0"/>
              <a:t> e </a:t>
            </a:r>
            <a:r>
              <a:rPr lang="pt-BR" b="1" i="1" noProof="0" dirty="0"/>
              <a:t>de</a:t>
            </a:r>
            <a:r>
              <a:rPr lang="pt-BR" b="1" noProof="0" dirty="0"/>
              <a:t> distintas formas.</a:t>
            </a:r>
          </a:p>
          <a:p>
            <a:r>
              <a:rPr lang="pt-BR" b="1" dirty="0"/>
              <a:t>Quanto antes </a:t>
            </a:r>
            <a:r>
              <a:rPr lang="pt-BR" dirty="0"/>
              <a:t>detectar, </a:t>
            </a:r>
            <a:r>
              <a:rPr lang="pt-BR" b="1" dirty="0"/>
              <a:t>menores</a:t>
            </a:r>
            <a:r>
              <a:rPr lang="pt-BR" dirty="0"/>
              <a:t> serão os </a:t>
            </a:r>
            <a:r>
              <a:rPr lang="pt-BR" b="1" dirty="0"/>
              <a:t>impactos</a:t>
            </a:r>
            <a:r>
              <a:rPr lang="pt-BR" dirty="0"/>
              <a:t>.</a:t>
            </a:r>
          </a:p>
          <a:p>
            <a:r>
              <a:rPr lang="pt-BR" dirty="0"/>
              <a:t>É necessário </a:t>
            </a:r>
            <a:r>
              <a:rPr lang="pt-BR" b="1" dirty="0"/>
              <a:t>preparar o ambiente </a:t>
            </a:r>
            <a:r>
              <a:rPr lang="pt-BR" dirty="0"/>
              <a:t>para </a:t>
            </a:r>
            <a:r>
              <a:rPr lang="pt-BR" b="1" dirty="0"/>
              <a:t>monitorar</a:t>
            </a:r>
            <a:r>
              <a:rPr lang="pt-BR" dirty="0"/>
              <a:t> e </a:t>
            </a:r>
            <a:r>
              <a:rPr lang="pt-BR" b="1" dirty="0"/>
              <a:t>detectar</a:t>
            </a:r>
            <a:r>
              <a:rPr lang="pt-BR" dirty="0"/>
              <a:t> as atividades dos atacantes.</a:t>
            </a:r>
            <a:endParaRPr lang="pt-BR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A2BCA-EF1B-78D1-55EE-44F85C69789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04000" lvl="2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pt-BR" sz="2400" dirty="0"/>
              <a:t>1. Habilitar e Analisar </a:t>
            </a:r>
            <a:r>
              <a:rPr lang="pt-BR" sz="2400" i="1" dirty="0"/>
              <a:t>Logs </a:t>
            </a:r>
          </a:p>
          <a:p>
            <a:pPr marL="504000" lvl="2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pt-BR" sz="2400" dirty="0"/>
              <a:t>2. Monitorar o Tráfego de Rede</a:t>
            </a:r>
          </a:p>
          <a:p>
            <a:pPr marL="504000" lvl="2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pt-BR" sz="2400" dirty="0"/>
              <a:t>3. Observar Alertas de Ferramentas de Proteção</a:t>
            </a:r>
          </a:p>
          <a:p>
            <a:pPr marL="504000" lvl="2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pt-BR" sz="2400" dirty="0"/>
              <a:t>4. Monitorar Contas de Usuários e</a:t>
            </a:r>
            <a:br>
              <a:rPr lang="pt-BR" sz="2400" dirty="0"/>
            </a:br>
            <a:r>
              <a:rPr lang="pt-BR" sz="2400" dirty="0"/>
              <a:t>    Administradores</a:t>
            </a:r>
          </a:p>
          <a:p>
            <a:pPr marL="504000" lvl="2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pt-BR" sz="2400" dirty="0"/>
              <a:t>5. Monitorar o Uso dos Sistemas</a:t>
            </a:r>
            <a:endParaRPr lang="pt-BR" sz="2400" i="1" dirty="0"/>
          </a:p>
          <a:p>
            <a:pPr marL="504000" lvl="2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pt-BR" sz="2400" dirty="0"/>
              <a:t>6. Estabelecer um Canal para Receber</a:t>
            </a:r>
            <a:br>
              <a:rPr lang="pt-BR" sz="2400" dirty="0"/>
            </a:br>
            <a:r>
              <a:rPr lang="pt-BR" sz="2400" dirty="0"/>
              <a:t>    Notificações de Segurança</a:t>
            </a:r>
            <a:endParaRPr lang="en-BR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0DFD45-33B3-748E-980E-EFCABC6B5D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dirty="0"/>
              <a:t>RANSOMWARE</a:t>
            </a:r>
            <a:r>
              <a:rPr lang="pt-BR" dirty="0"/>
              <a:t>: COMO DETECTAR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24AE2E-1CC9-94BB-6E80-7D7378EF1C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55061" y="1277625"/>
            <a:ext cx="327488" cy="4027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989B6C-5C84-7028-098D-471716ACDA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14416" y="1853535"/>
            <a:ext cx="427632" cy="4027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DF9C7D-B4A7-92C3-6568-5696BB6B1B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68805" y="2429445"/>
            <a:ext cx="300000" cy="3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B120A1-4C3F-1CCE-8CE7-460BE91605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61551" y="2962633"/>
            <a:ext cx="427632" cy="4276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D30CBF-BAD0-A61C-4190-B94519555B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791464" y="3890315"/>
            <a:ext cx="454683" cy="3328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8A2E8B-8B7D-B689-7853-449D64B466B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832919" y="4391858"/>
            <a:ext cx="371773" cy="34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89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9894D-15E6-2466-D3AD-AAAC2C452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DD093A-62D7-E2B7-20BD-B6222022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1. Habilitar e Analisar </a:t>
            </a:r>
            <a:r>
              <a:rPr lang="pt-BR" i="1" noProof="0" dirty="0"/>
              <a:t>Logs</a:t>
            </a:r>
            <a:endParaRPr lang="pt-BR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354BDD-468C-F135-EB3B-C85D42261B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Permite</a:t>
            </a:r>
            <a:r>
              <a:rPr lang="pt-BR" noProof="0" dirty="0"/>
              <a:t> </a:t>
            </a:r>
            <a:r>
              <a:rPr lang="pt-BR" b="1" noProof="0" dirty="0"/>
              <a:t>identificar e rastrear </a:t>
            </a:r>
            <a:r>
              <a:rPr lang="pt-BR" noProof="0" dirty="0"/>
              <a:t>atividades maliciosas</a:t>
            </a:r>
            <a:r>
              <a:rPr lang="pt-BR" b="1" dirty="0"/>
              <a:t>.</a:t>
            </a:r>
            <a:endParaRPr lang="pt-BR" noProof="0" dirty="0"/>
          </a:p>
          <a:p>
            <a:r>
              <a:rPr lang="pt-BR" dirty="0"/>
              <a:t>Essencial</a:t>
            </a:r>
            <a:r>
              <a:rPr lang="pt-BR" noProof="0" dirty="0"/>
              <a:t> para </a:t>
            </a:r>
            <a:r>
              <a:rPr lang="pt-BR" b="1" noProof="0" dirty="0"/>
              <a:t>Detecção</a:t>
            </a:r>
            <a:r>
              <a:rPr lang="pt-BR" noProof="0" dirty="0"/>
              <a:t> e </a:t>
            </a:r>
            <a:r>
              <a:rPr lang="pt-BR" b="1" noProof="0" dirty="0"/>
              <a:t>Resposta</a:t>
            </a:r>
            <a:r>
              <a:rPr lang="pt-BR" noProof="0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22726-6FF1-1292-8DBF-102CC44F482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pt-BR" b="1" dirty="0"/>
              <a:t>Ative</a:t>
            </a:r>
            <a:r>
              <a:rPr lang="pt-BR" noProof="0" dirty="0"/>
              <a:t> a geração de </a:t>
            </a:r>
            <a:r>
              <a:rPr lang="pt-BR" i="1" noProof="0" dirty="0"/>
              <a:t>logs</a:t>
            </a:r>
            <a:endParaRPr lang="pt-BR" noProof="0" dirty="0"/>
          </a:p>
          <a:p>
            <a:pPr lvl="1"/>
            <a:r>
              <a:rPr lang="pt-BR" noProof="0" dirty="0"/>
              <a:t>Dispositivos de rede</a:t>
            </a:r>
          </a:p>
          <a:p>
            <a:pPr lvl="1"/>
            <a:r>
              <a:rPr lang="pt-BR" noProof="0" dirty="0"/>
              <a:t>Servidores</a:t>
            </a:r>
          </a:p>
          <a:p>
            <a:pPr lvl="1"/>
            <a:r>
              <a:rPr lang="pt-BR" noProof="0" dirty="0"/>
              <a:t>Ferramentas de segurança</a:t>
            </a:r>
          </a:p>
          <a:p>
            <a:pPr lvl="1"/>
            <a:r>
              <a:rPr lang="pt-BR" noProof="0" dirty="0"/>
              <a:t>Aplicações</a:t>
            </a:r>
          </a:p>
          <a:p>
            <a:pPr lvl="1"/>
            <a:r>
              <a:rPr lang="pt-BR" noProof="0" dirty="0"/>
              <a:t>Serviços de nuvem</a:t>
            </a:r>
          </a:p>
          <a:p>
            <a:r>
              <a:rPr lang="pt-BR" b="1" dirty="0"/>
              <a:t>Centralize</a:t>
            </a:r>
            <a:r>
              <a:rPr lang="pt-BR" dirty="0"/>
              <a:t> o armazenamento</a:t>
            </a:r>
          </a:p>
          <a:p>
            <a:pPr lvl="1"/>
            <a:r>
              <a:rPr lang="pt-BR" dirty="0"/>
              <a:t>Proteja contra acesso indevido e adulteração</a:t>
            </a:r>
          </a:p>
          <a:p>
            <a:r>
              <a:rPr lang="pt-BR" b="1" dirty="0"/>
              <a:t>Mantenha:</a:t>
            </a:r>
            <a:endParaRPr lang="pt-BR" noProof="0" dirty="0"/>
          </a:p>
          <a:p>
            <a:pPr lvl="1"/>
            <a:r>
              <a:rPr lang="pt-BR" i="1" dirty="0"/>
              <a:t>Logs</a:t>
            </a:r>
            <a:r>
              <a:rPr lang="pt-BR" dirty="0"/>
              <a:t> no mesmo fuso horário (</a:t>
            </a:r>
            <a:r>
              <a:rPr lang="pt-BR" dirty="0" err="1"/>
              <a:t>ex</a:t>
            </a:r>
            <a:r>
              <a:rPr lang="pt-BR" dirty="0"/>
              <a:t>: UTC)</a:t>
            </a:r>
          </a:p>
          <a:p>
            <a:pPr lvl="1"/>
            <a:r>
              <a:rPr lang="pt-BR" dirty="0"/>
              <a:t>Horário de todos dispositivos sincronizados </a:t>
            </a:r>
            <a:r>
              <a:rPr lang="pt-BR" b="1" dirty="0"/>
              <a:t>(</a:t>
            </a:r>
            <a:r>
              <a:rPr lang="pt-BR" dirty="0" err="1"/>
              <a:t>ex</a:t>
            </a:r>
            <a:r>
              <a:rPr lang="pt-BR" dirty="0"/>
              <a:t>: via NTP</a:t>
            </a:r>
            <a:r>
              <a:rPr lang="pt-BR" b="1" dirty="0"/>
              <a:t>)</a:t>
            </a:r>
            <a:endParaRPr lang="pt-BR" dirty="0"/>
          </a:p>
          <a:p>
            <a:pPr lvl="2"/>
            <a:r>
              <a:rPr lang="pt-BR" dirty="0"/>
              <a:t>use uma </a:t>
            </a:r>
            <a:r>
              <a:rPr lang="pt-BR" b="1" dirty="0"/>
              <a:t>fonte confiável de tempo </a:t>
            </a:r>
            <a:r>
              <a:rPr lang="pt-BR" dirty="0"/>
              <a:t>(</a:t>
            </a:r>
            <a:r>
              <a:rPr lang="pt-BR" dirty="0" err="1"/>
              <a:t>ex</a:t>
            </a:r>
            <a:r>
              <a:rPr lang="pt-BR"/>
              <a:t>: </a:t>
            </a:r>
            <a:r>
              <a:rPr lang="pt-BR" dirty="0" err="1"/>
              <a:t>NTP.br</a:t>
            </a:r>
            <a:r>
              <a:rPr lang="pt-BR" b="1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A75F8-5DBB-79ED-4B35-E361316BBF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 dirty="0"/>
              <a:t>RANSOMWARE</a:t>
            </a:r>
            <a:r>
              <a:rPr lang="pt-BR" noProof="0" dirty="0"/>
              <a:t>: COMO DETECTAR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B61D5D-00B4-94CA-9B57-7E61E8DC2A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000" y="360000"/>
            <a:ext cx="52694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80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73153-26EB-BDC5-9DBE-47454232B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7FDC71-DE2D-B152-B86A-D21CF31A7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2. Monitorar o Tráfego de Rede – Entrada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D790C-A7F2-4FF7-777A-5348DAC6A8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noProof="0"/>
              <a:t>Ajuda a identificar tentativas de </a:t>
            </a:r>
            <a:r>
              <a:rPr lang="pt-BR" b="1" noProof="0"/>
              <a:t>Acesso Inicial</a:t>
            </a:r>
            <a:r>
              <a:rPr lang="pt-BR" noProof="0"/>
              <a:t>, acessos</a:t>
            </a:r>
            <a:r>
              <a:rPr lang="pt-BR" b="1" noProof="0"/>
              <a:t> </a:t>
            </a:r>
            <a:r>
              <a:rPr lang="pt-BR" noProof="0"/>
              <a:t>já efetivados e </a:t>
            </a:r>
            <a:r>
              <a:rPr lang="pt-BR" b="1" noProof="0"/>
              <a:t>Movimentação Lateral.</a:t>
            </a:r>
          </a:p>
          <a:p>
            <a:endParaRPr lang="pt-BR" b="1" noProof="0"/>
          </a:p>
          <a:p>
            <a:endParaRPr lang="pt-BR" b="1" noProof="0"/>
          </a:p>
          <a:p>
            <a:endParaRPr lang="pt-BR" noProof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18A22E-D39B-4CC8-E296-EEC5C32C1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40829" y="1598463"/>
            <a:ext cx="6536685" cy="4606190"/>
          </a:xfrm>
        </p:spPr>
        <p:txBody>
          <a:bodyPr/>
          <a:lstStyle/>
          <a:p>
            <a:r>
              <a:rPr lang="pt-BR" noProof="0" dirty="0"/>
              <a:t>Conheça as comunicações legítimas</a:t>
            </a:r>
          </a:p>
          <a:p>
            <a:pPr lvl="1"/>
            <a:r>
              <a:rPr lang="pt-BR" noProof="0" dirty="0"/>
              <a:t>tanto da Internet como de redes internas</a:t>
            </a:r>
          </a:p>
          <a:p>
            <a:r>
              <a:rPr lang="pt-BR" noProof="0" dirty="0"/>
              <a:t>Monitore: </a:t>
            </a:r>
          </a:p>
          <a:p>
            <a:pPr lvl="1"/>
            <a:r>
              <a:rPr lang="pt-BR" b="1" dirty="0"/>
              <a:t>Conexões remotas indevidas</a:t>
            </a:r>
          </a:p>
          <a:p>
            <a:pPr lvl="1"/>
            <a:r>
              <a:rPr lang="pt-BR" b="1" noProof="0" dirty="0"/>
              <a:t>Tentativas</a:t>
            </a:r>
            <a:r>
              <a:rPr lang="pt-BR" noProof="0" dirty="0"/>
              <a:t> </a:t>
            </a:r>
            <a:r>
              <a:rPr lang="pt-BR" b="1" noProof="0" dirty="0"/>
              <a:t>sucessivas</a:t>
            </a:r>
            <a:r>
              <a:rPr lang="pt-BR" noProof="0" dirty="0"/>
              <a:t> de acesso </a:t>
            </a:r>
            <a:r>
              <a:rPr lang="pt-BR" dirty="0"/>
              <a:t>a </a:t>
            </a:r>
            <a:r>
              <a:rPr lang="pt-BR" noProof="0" dirty="0"/>
              <a:t>serviço específico</a:t>
            </a:r>
          </a:p>
          <a:p>
            <a:pPr lvl="1"/>
            <a:r>
              <a:rPr lang="pt-BR" b="1" noProof="0" dirty="0"/>
              <a:t>Varreduras</a:t>
            </a:r>
            <a:r>
              <a:rPr lang="pt-BR" noProof="0" dirty="0"/>
              <a:t> de redes e portas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D62661-C50E-377B-FE5A-88349E56E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DETECTAR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89C1E8-91F5-08FA-8A31-DF501CC5DD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000" y="360000"/>
            <a:ext cx="649857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36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EC398-3D86-DD5E-DC5D-5A67F650E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D20B5F-4682-5F44-B91D-E34629385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/>
              <a:t>2. Monitorar o Tráfego de Rede – Saída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59CAD-49DF-A59D-34E0-00D3F95D0D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noProof="0" dirty="0"/>
              <a:t>Permite identificar ataque em andamento, em especial </a:t>
            </a:r>
            <a:r>
              <a:rPr lang="pt-BR" b="1" noProof="0" dirty="0">
                <a:solidFill>
                  <a:srgbClr val="316FB4"/>
                </a:solidFill>
              </a:rPr>
              <a:t>exfiltração</a:t>
            </a:r>
            <a:r>
              <a:rPr lang="pt-BR" noProof="0" dirty="0">
                <a:solidFill>
                  <a:srgbClr val="316FB4"/>
                </a:solidFill>
              </a:rPr>
              <a:t> de </a:t>
            </a:r>
            <a:r>
              <a:rPr lang="pt-BR" dirty="0"/>
              <a:t>dados</a:t>
            </a:r>
            <a:r>
              <a:rPr lang="pt-BR" noProof="0" dirty="0">
                <a:solidFill>
                  <a:srgbClr val="316FB4"/>
                </a:solidFill>
              </a:rPr>
              <a:t> e </a:t>
            </a:r>
            <a:r>
              <a:rPr lang="pt-BR" b="1" noProof="0" dirty="0">
                <a:solidFill>
                  <a:srgbClr val="316FB4"/>
                </a:solidFill>
              </a:rPr>
              <a:t>comunicação com C2</a:t>
            </a:r>
            <a:r>
              <a:rPr lang="pt-BR" noProof="0" dirty="0">
                <a:solidFill>
                  <a:srgbClr val="316FB4"/>
                </a:solidFill>
              </a:rPr>
              <a:t>.</a:t>
            </a:r>
            <a:endParaRPr lang="pt-BR" b="1" noProof="0" dirty="0">
              <a:solidFill>
                <a:srgbClr val="316FB4"/>
              </a:solidFill>
            </a:endParaRPr>
          </a:p>
          <a:p>
            <a:endParaRPr lang="pt-BR" b="1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C8AF40-658A-E6FC-6A28-AFE46F80DAD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pt-BR" b="1" dirty="0"/>
              <a:t>Conheça o padrão </a:t>
            </a:r>
            <a:r>
              <a:rPr lang="pt-BR" dirty="0"/>
              <a:t>de tráfego de saída</a:t>
            </a:r>
          </a:p>
          <a:p>
            <a:r>
              <a:rPr lang="pt-BR" noProof="0" dirty="0"/>
              <a:t>Monitore</a:t>
            </a:r>
            <a:r>
              <a:rPr lang="pt-BR" dirty="0"/>
              <a:t>:</a:t>
            </a:r>
            <a:endParaRPr lang="pt-BR" noProof="0" dirty="0"/>
          </a:p>
          <a:p>
            <a:pPr lvl="1"/>
            <a:r>
              <a:rPr lang="pt-BR" b="1" noProof="0" dirty="0"/>
              <a:t>Aumentos atípicos </a:t>
            </a:r>
          </a:p>
          <a:p>
            <a:pPr lvl="2"/>
            <a:r>
              <a:rPr lang="pt-BR" dirty="0"/>
              <a:t>volume</a:t>
            </a:r>
            <a:r>
              <a:rPr lang="pt-BR" noProof="0" dirty="0"/>
              <a:t> de dados transmitidos</a:t>
            </a:r>
          </a:p>
          <a:p>
            <a:pPr lvl="2"/>
            <a:r>
              <a:rPr lang="pt-BR" dirty="0"/>
              <a:t>tráfego</a:t>
            </a:r>
            <a:r>
              <a:rPr lang="pt-BR" noProof="0" dirty="0"/>
              <a:t> em compartilhamentos de rede</a:t>
            </a:r>
          </a:p>
          <a:p>
            <a:pPr lvl="1"/>
            <a:r>
              <a:rPr lang="pt-BR" b="1" noProof="0" dirty="0"/>
              <a:t>Conexões</a:t>
            </a:r>
            <a:r>
              <a:rPr lang="pt-BR" noProof="0" dirty="0"/>
              <a:t> para endereços </a:t>
            </a:r>
            <a:r>
              <a:rPr lang="pt-BR" b="1" noProof="0" dirty="0"/>
              <a:t>IP ou </a:t>
            </a:r>
            <a:r>
              <a:rPr lang="pt-BR" b="1" i="1" noProof="0" dirty="0"/>
              <a:t>links</a:t>
            </a:r>
            <a:r>
              <a:rPr lang="pt-BR" b="1" noProof="0" dirty="0"/>
              <a:t> maliciosos</a:t>
            </a:r>
          </a:p>
          <a:p>
            <a:pPr lvl="1"/>
            <a:r>
              <a:rPr lang="pt-BR" b="1" noProof="0" dirty="0"/>
              <a:t>Consultas DNS</a:t>
            </a:r>
          </a:p>
          <a:p>
            <a:pPr lvl="2"/>
            <a:r>
              <a:rPr lang="pt-BR" b="1" noProof="0" dirty="0"/>
              <a:t>C2</a:t>
            </a:r>
            <a:r>
              <a:rPr lang="pt-BR" noProof="0" dirty="0"/>
              <a:t> conhecidos</a:t>
            </a:r>
          </a:p>
          <a:p>
            <a:pPr lvl="2"/>
            <a:r>
              <a:rPr lang="pt-BR" dirty="0"/>
              <a:t>domínios</a:t>
            </a:r>
            <a:r>
              <a:rPr lang="pt-BR" noProof="0" dirty="0"/>
              <a:t> envolvidos com </a:t>
            </a:r>
            <a:r>
              <a:rPr lang="pt-BR" i="1" noProof="0" dirty="0"/>
              <a:t>ransomware</a:t>
            </a:r>
          </a:p>
          <a:p>
            <a:pPr lvl="1"/>
            <a:r>
              <a:rPr lang="pt-BR" noProof="0" dirty="0"/>
              <a:t>Requisições </a:t>
            </a:r>
            <a:r>
              <a:rPr lang="pt-BR" b="1" noProof="0" dirty="0"/>
              <a:t>Tor</a:t>
            </a:r>
          </a:p>
          <a:p>
            <a:pPr lvl="1"/>
            <a:r>
              <a:rPr lang="pt-BR" b="1" noProof="0" dirty="0"/>
              <a:t>Sessões</a:t>
            </a:r>
            <a:r>
              <a:rPr lang="pt-BR" noProof="0" dirty="0"/>
              <a:t> muito </a:t>
            </a:r>
            <a:r>
              <a:rPr lang="pt-BR" b="1" noProof="0" dirty="0"/>
              <a:t>longas</a:t>
            </a:r>
            <a:endParaRPr lang="pt-BR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B5193-BE7E-A636-0A66-3B0A2E7F79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DETECTAR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9020C8-163F-3E4B-F355-0FE51F77E7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000" y="360000"/>
            <a:ext cx="649857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62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6CE89-4704-947B-107D-71EBCFADD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B8EDDD-F2BC-5BA9-61F0-123EB2F0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3. Observar Alertas de Ferramentas de Proteção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702AA-8048-FA0E-7D73-241E16BFC2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/>
              <a:t>Facilita a </a:t>
            </a:r>
            <a:r>
              <a:rPr lang="pt-BR" b="1"/>
              <a:t>identificação de atividades suspeitas</a:t>
            </a:r>
            <a:r>
              <a:rPr lang="pt-BR"/>
              <a:t>.</a:t>
            </a:r>
            <a:endParaRPr lang="pt-BR" noProof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476102-C64D-A353-5E0A-89EEE0890CC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noProof="0" dirty="0"/>
              <a:t>Monitore:</a:t>
            </a:r>
          </a:p>
          <a:p>
            <a:pPr lvl="1"/>
            <a:r>
              <a:rPr lang="pt-BR" b="1" i="1" noProof="0" dirty="0"/>
              <a:t>Logs</a:t>
            </a:r>
            <a:r>
              <a:rPr lang="pt-BR" b="1" noProof="0" dirty="0"/>
              <a:t> e alertas</a:t>
            </a:r>
          </a:p>
          <a:p>
            <a:pPr lvl="1"/>
            <a:r>
              <a:rPr lang="pt-BR" noProof="0" dirty="0"/>
              <a:t>As próprias ferramentas</a:t>
            </a:r>
          </a:p>
          <a:p>
            <a:pPr lvl="2"/>
            <a:r>
              <a:rPr lang="pt-BR" dirty="0"/>
              <a:t>desativação</a:t>
            </a:r>
          </a:p>
          <a:p>
            <a:pPr lvl="2"/>
            <a:r>
              <a:rPr lang="pt-BR" noProof="0" dirty="0"/>
              <a:t>alteração de configurações</a:t>
            </a:r>
          </a:p>
          <a:p>
            <a:r>
              <a:rPr lang="pt-BR" dirty="0"/>
              <a:t>Bloqueie</a:t>
            </a:r>
            <a:r>
              <a:rPr lang="pt-BR" noProof="0" dirty="0"/>
              <a:t> instalação e execução de </a:t>
            </a:r>
            <a:r>
              <a:rPr lang="pt-BR" i="1" noProof="0" dirty="0"/>
              <a:t>software</a:t>
            </a:r>
            <a:r>
              <a:rPr lang="pt-BR" noProof="0" dirty="0"/>
              <a:t> não original</a:t>
            </a:r>
          </a:p>
          <a:p>
            <a:endParaRPr lang="pt-BR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8AC2B-B6E7-0D99-FA8B-7C4253E323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DETECTAR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1BEA00A-476D-470D-4B0E-6B61560A98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000" y="360000"/>
            <a:ext cx="570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81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999D7-651D-1B74-E38D-FEEEAEB90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5C533F-11A2-8985-34D8-D0F4E2A8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4. Monitorar Contas de Usuários e Administradores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2ECCF-3C2B-F6B8-06F0-FFB21B0375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noProof="0" dirty="0"/>
              <a:t>Ajuda a detectar </a:t>
            </a:r>
            <a:r>
              <a:rPr lang="pt-BR" b="1" noProof="0" dirty="0"/>
              <a:t>invasão e criação </a:t>
            </a:r>
            <a:r>
              <a:rPr lang="pt-BR" noProof="0" dirty="0"/>
              <a:t>de contas.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471816-831A-F2F7-7F8B-A2969E169F3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Monitore:</a:t>
            </a:r>
            <a:endParaRPr lang="pt-BR" noProof="0" dirty="0"/>
          </a:p>
          <a:p>
            <a:pPr lvl="1"/>
            <a:r>
              <a:rPr lang="pt-BR" b="1" noProof="0" dirty="0"/>
              <a:t>Acessos remotos </a:t>
            </a:r>
            <a:r>
              <a:rPr lang="pt-BR" noProof="0" dirty="0"/>
              <a:t>bem-sucedidos</a:t>
            </a:r>
          </a:p>
          <a:p>
            <a:pPr lvl="1"/>
            <a:r>
              <a:rPr lang="pt-BR" noProof="0" dirty="0"/>
              <a:t>Acessos a contas com </a:t>
            </a:r>
            <a:r>
              <a:rPr lang="pt-BR" b="1" noProof="0" dirty="0"/>
              <a:t>privilégios de administrador</a:t>
            </a:r>
          </a:p>
          <a:p>
            <a:pPr lvl="1"/>
            <a:r>
              <a:rPr lang="pt-BR" dirty="0"/>
              <a:t>Acessos a </a:t>
            </a:r>
            <a:r>
              <a:rPr lang="pt-BR" b="1" dirty="0"/>
              <a:t>contas</a:t>
            </a:r>
            <a:r>
              <a:rPr lang="pt-BR" dirty="0"/>
              <a:t> </a:t>
            </a:r>
            <a:r>
              <a:rPr lang="pt-BR" b="1" dirty="0"/>
              <a:t>inativas</a:t>
            </a:r>
            <a:r>
              <a:rPr lang="pt-BR" dirty="0"/>
              <a:t> ou fora do padrão de uso </a:t>
            </a:r>
          </a:p>
          <a:p>
            <a:pPr lvl="1"/>
            <a:r>
              <a:rPr lang="pt-BR" b="1" noProof="0" dirty="0"/>
              <a:t>Criação ou alteração </a:t>
            </a:r>
            <a:r>
              <a:rPr lang="pt-BR" noProof="0" dirty="0"/>
              <a:t>de contas</a:t>
            </a:r>
          </a:p>
          <a:p>
            <a:pPr lvl="2"/>
            <a:r>
              <a:rPr lang="pt-BR" noProof="0" dirty="0"/>
              <a:t>em especial de administrador</a:t>
            </a:r>
          </a:p>
          <a:p>
            <a:pPr lvl="1"/>
            <a:r>
              <a:rPr lang="pt-BR" noProof="0" dirty="0"/>
              <a:t>Ataques de </a:t>
            </a:r>
            <a:r>
              <a:rPr lang="pt-BR" b="1" noProof="0" dirty="0"/>
              <a:t>força bruta de credencial</a:t>
            </a:r>
          </a:p>
          <a:p>
            <a:pPr lvl="2"/>
            <a:r>
              <a:rPr lang="pt-BR" dirty="0"/>
              <a:t>sobretudo autenticação bem-sucedida após várias falhas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D4A38-CEE4-1B84-AE5B-90D6733C53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DETECTAR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95D0A8-5FC2-F793-32B9-8C38C154E5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000" y="360000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1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2980D-DFA3-A768-BAF2-5DACD30F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69" y="1"/>
            <a:ext cx="11976033" cy="1008000"/>
          </a:xfrm>
        </p:spPr>
        <p:txBody>
          <a:bodyPr>
            <a:normAutofit/>
          </a:bodyPr>
          <a:lstStyle/>
          <a:p>
            <a:r>
              <a:rPr lang="en-BR" dirty="0"/>
              <a:t>Foco em Segurança Básica Bem Feita e Detecção do Ataque no Início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6C3E7-0A4A-1086-98BD-1223E0C16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3422" y="1563002"/>
            <a:ext cx="5026378" cy="4549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noProof="0" dirty="0">
                <a:solidFill>
                  <a:srgbClr val="316FB4"/>
                </a:solidFill>
              </a:rPr>
              <a:t>Como Acontece</a:t>
            </a:r>
          </a:p>
          <a:p>
            <a:pPr marL="0" indent="0">
              <a:buNone/>
            </a:pPr>
            <a:r>
              <a:rPr lang="pt-BR" b="1" noProof="0" dirty="0"/>
              <a:t>Entender</a:t>
            </a:r>
            <a:r>
              <a:rPr lang="pt-BR" noProof="0" dirty="0"/>
              <a:t> como acontece </a:t>
            </a:r>
            <a:r>
              <a:rPr lang="pt-BR" b="1" noProof="0" dirty="0"/>
              <a:t>ajuda</a:t>
            </a:r>
            <a:r>
              <a:rPr lang="pt-BR" noProof="0" dirty="0"/>
              <a:t> a </a:t>
            </a:r>
            <a:r>
              <a:rPr lang="pt-BR" b="1" noProof="0" dirty="0"/>
              <a:t>determinar medidas essenciais </a:t>
            </a:r>
            <a:r>
              <a:rPr lang="pt-BR" noProof="0" dirty="0"/>
              <a:t>de proteção, detecção e resposta. </a:t>
            </a:r>
          </a:p>
          <a:p>
            <a:pPr marL="0" indent="0">
              <a:buNone/>
            </a:pPr>
            <a:endParaRPr lang="pt-BR" b="1" noProof="0" dirty="0">
              <a:solidFill>
                <a:srgbClr val="316FB4"/>
              </a:solidFill>
            </a:endParaRPr>
          </a:p>
          <a:p>
            <a:pPr marL="0" indent="0">
              <a:spcBef>
                <a:spcPts val="2200"/>
              </a:spcBef>
              <a:buNone/>
            </a:pPr>
            <a:r>
              <a:rPr lang="pt-BR" b="1" noProof="0" dirty="0">
                <a:solidFill>
                  <a:srgbClr val="316FB4"/>
                </a:solidFill>
              </a:rPr>
              <a:t>Como se Proteger</a:t>
            </a:r>
          </a:p>
          <a:p>
            <a:pPr marL="0" indent="0">
              <a:buNone/>
            </a:pPr>
            <a:r>
              <a:rPr lang="pt-BR" noProof="0" dirty="0"/>
              <a:t>A </a:t>
            </a:r>
            <a:r>
              <a:rPr lang="pt-BR" b="1" noProof="0" dirty="0"/>
              <a:t>maioria</a:t>
            </a:r>
            <a:r>
              <a:rPr lang="pt-BR" noProof="0" dirty="0"/>
              <a:t> dos ataques pode ser </a:t>
            </a:r>
            <a:r>
              <a:rPr lang="pt-BR" b="1" noProof="0" dirty="0"/>
              <a:t>evitada</a:t>
            </a:r>
            <a:r>
              <a:rPr lang="pt-BR" noProof="0" dirty="0"/>
              <a:t> com a adoção de </a:t>
            </a:r>
            <a:r>
              <a:rPr lang="pt-BR" b="1" noProof="0" dirty="0"/>
              <a:t>controles básicos</a:t>
            </a:r>
            <a:r>
              <a:rPr lang="pt-BR" noProof="0" dirty="0"/>
              <a:t>.</a:t>
            </a:r>
          </a:p>
          <a:p>
            <a:pPr marL="0" indent="0">
              <a:buNone/>
            </a:pPr>
            <a:r>
              <a:rPr lang="pt-BR" noProof="0" dirty="0"/>
              <a:t>Mesmo que não seja possível evitar, é possível </a:t>
            </a:r>
            <a:r>
              <a:rPr lang="pt-BR" b="1" noProof="0" dirty="0"/>
              <a:t>retardar o ataque</a:t>
            </a:r>
            <a:r>
              <a:rPr lang="pt-BR" noProof="0" dirty="0"/>
              <a:t>, </a:t>
            </a:r>
            <a:r>
              <a:rPr lang="pt-BR" b="1" noProof="0" dirty="0"/>
              <a:t>limitar</a:t>
            </a:r>
            <a:r>
              <a:rPr lang="pt-BR" noProof="0" dirty="0"/>
              <a:t> o </a:t>
            </a:r>
            <a:r>
              <a:rPr lang="pt-BR" b="1" noProof="0" dirty="0"/>
              <a:t>impacto</a:t>
            </a:r>
            <a:r>
              <a:rPr lang="pt-BR" noProof="0" dirty="0"/>
              <a:t> e aumentar a resiliência.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04206-3717-173D-12EE-AC346C5A1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53024" y="1563002"/>
            <a:ext cx="5026378" cy="4549422"/>
          </a:xfrm>
        </p:spPr>
        <p:txBody>
          <a:bodyPr/>
          <a:lstStyle/>
          <a:p>
            <a:pPr marL="0" indent="0">
              <a:buNone/>
            </a:pPr>
            <a:r>
              <a:rPr lang="en-BR" b="1" dirty="0">
                <a:solidFill>
                  <a:srgbClr val="316FB4"/>
                </a:solidFill>
              </a:rPr>
              <a:t>Como Detectar</a:t>
            </a:r>
          </a:p>
          <a:p>
            <a:pPr marL="0" indent="0">
              <a:buNone/>
            </a:pPr>
            <a:r>
              <a:rPr lang="en-BR" dirty="0"/>
              <a:t>A deteção pode ser em </a:t>
            </a:r>
            <a:r>
              <a:rPr lang="en-BR" b="1" dirty="0"/>
              <a:t>diferentes fases </a:t>
            </a:r>
            <a:r>
              <a:rPr lang="en-BR" dirty="0"/>
              <a:t>e de </a:t>
            </a:r>
            <a:r>
              <a:rPr lang="en-BR" b="1" dirty="0"/>
              <a:t>distintas formas</a:t>
            </a:r>
            <a:r>
              <a:rPr lang="en-BR" dirty="0"/>
              <a:t>.</a:t>
            </a:r>
          </a:p>
          <a:p>
            <a:pPr marL="0" indent="0">
              <a:buNone/>
            </a:pPr>
            <a:r>
              <a:rPr lang="en-BR" b="1" dirty="0"/>
              <a:t>Quanto antes </a:t>
            </a:r>
            <a:r>
              <a:rPr lang="en-BR" dirty="0"/>
              <a:t>ocorrer, </a:t>
            </a:r>
            <a:r>
              <a:rPr lang="en-BR" b="1" dirty="0"/>
              <a:t>menores</a:t>
            </a:r>
            <a:r>
              <a:rPr lang="en-BR" dirty="0"/>
              <a:t> serão os </a:t>
            </a:r>
            <a:r>
              <a:rPr lang="en-BR" b="1" dirty="0"/>
              <a:t>impactos</a:t>
            </a:r>
            <a:r>
              <a:rPr lang="en-BR" dirty="0"/>
              <a:t> e o </a:t>
            </a:r>
            <a:r>
              <a:rPr lang="en-BR" b="1" dirty="0"/>
              <a:t>esforço</a:t>
            </a:r>
            <a:r>
              <a:rPr lang="en-BR" dirty="0"/>
              <a:t> de resposta.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en-BR" b="1" dirty="0">
                <a:solidFill>
                  <a:srgbClr val="316FB4"/>
                </a:solidFill>
              </a:rPr>
              <a:t>Como Responder</a:t>
            </a:r>
          </a:p>
          <a:p>
            <a:pPr marL="0" indent="0">
              <a:buNone/>
            </a:pPr>
            <a:r>
              <a:rPr lang="en-BR" dirty="0"/>
              <a:t>É essencial </a:t>
            </a:r>
            <a:r>
              <a:rPr lang="en-BR" b="1" dirty="0"/>
              <a:t>eliminar</a:t>
            </a:r>
            <a:r>
              <a:rPr lang="en-BR" dirty="0"/>
              <a:t> a presença do </a:t>
            </a:r>
            <a:r>
              <a:rPr lang="en-BR" b="1" dirty="0"/>
              <a:t>atacante</a:t>
            </a:r>
            <a:r>
              <a:rPr lang="en-BR" dirty="0"/>
              <a:t> e </a:t>
            </a:r>
            <a:r>
              <a:rPr lang="en-BR" b="1" dirty="0"/>
              <a:t>erradicar a causa raiz</a:t>
            </a:r>
            <a:r>
              <a:rPr lang="en-BR" dirty="0"/>
              <a:t>.</a:t>
            </a:r>
          </a:p>
          <a:p>
            <a:pPr marL="0" indent="0">
              <a:buNone/>
            </a:pPr>
            <a:r>
              <a:rPr lang="en-BR" b="1" dirty="0"/>
              <a:t>Resposta</a:t>
            </a:r>
            <a:r>
              <a:rPr lang="en-BR" dirty="0"/>
              <a:t> deve ser </a:t>
            </a:r>
            <a:r>
              <a:rPr lang="en-BR" b="1" dirty="0"/>
              <a:t>feita sempre</a:t>
            </a:r>
            <a:r>
              <a:rPr lang="en-BR" dirty="0"/>
              <a:t>, </a:t>
            </a:r>
            <a:r>
              <a:rPr lang="en-BR" b="1" dirty="0"/>
              <a:t>mesmo</a:t>
            </a:r>
            <a:r>
              <a:rPr lang="en-BR" dirty="0"/>
              <a:t> quando o ataque é detectado e </a:t>
            </a:r>
            <a:r>
              <a:rPr lang="en-BR" b="1" dirty="0"/>
              <a:t>interrompido</a:t>
            </a:r>
            <a:r>
              <a:rPr lang="en-BR" dirty="0"/>
              <a:t> nas fases iniciais.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4F46C-5501-4ED5-2D89-B9B0EB3271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02" y="6511925"/>
            <a:ext cx="8049254" cy="346075"/>
          </a:xfrm>
        </p:spPr>
        <p:txBody>
          <a:bodyPr/>
          <a:lstStyle/>
          <a:p>
            <a:r>
              <a:rPr lang="en-BR" dirty="0"/>
              <a:t>BOAS PRÁTICAS PARA LIDAR COM ATAQUES DE </a:t>
            </a:r>
            <a:r>
              <a:rPr lang="en-BR" i="1" dirty="0"/>
              <a:t>RANSOMWARE – </a:t>
            </a:r>
            <a:r>
              <a:rPr lang="en-BR" dirty="0"/>
              <a:t>INTRODUÇÃO</a:t>
            </a:r>
            <a:r>
              <a:rPr lang="en-BR" i="1" dirty="0"/>
              <a:t> </a:t>
            </a:r>
            <a:endParaRPr lang="en-B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100E80-B27C-CF0B-E28F-7E8F89E11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091" y="1503850"/>
            <a:ext cx="767019" cy="64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BE0CB0-9320-27A9-11B0-915C944B4B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3575" y="3671204"/>
            <a:ext cx="475206" cy="5595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6B61F2-A7DB-1D7F-0199-1CEDC88E6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72" y="1537717"/>
            <a:ext cx="668412" cy="4965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457D11-B9AE-D8C9-072E-29DFB7E28B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28010" y="3694083"/>
            <a:ext cx="749811" cy="5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75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27987-3F7E-E4C4-7D26-F2FFE7622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C79FD3-EB11-48EC-EEF6-8C7663499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5. Monitorar o Uso dos Sistemas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56AEE-A262-6EE0-C3FC-F576BA0FF2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noProof="0"/>
              <a:t>Ajuda a detectar </a:t>
            </a:r>
            <a:r>
              <a:rPr lang="pt-BR" b="1" noProof="0"/>
              <a:t>alterações</a:t>
            </a:r>
            <a:r>
              <a:rPr lang="pt-BR" noProof="0"/>
              <a:t> no </a:t>
            </a:r>
            <a:r>
              <a:rPr lang="pt-BR" b="1" noProof="0"/>
              <a:t>comportamento </a:t>
            </a:r>
            <a:r>
              <a:rPr lang="pt-BR" noProof="0"/>
              <a:t>dos sistemas</a:t>
            </a:r>
            <a:r>
              <a:rPr lang="pt-BR" b="1" noProof="0"/>
              <a:t>.</a:t>
            </a:r>
            <a:endParaRPr lang="pt-BR" noProof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D2ED-E798-50C1-E8B7-448B9FC0CE6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Entenda o que é uso “normal”</a:t>
            </a:r>
          </a:p>
          <a:p>
            <a:r>
              <a:rPr lang="pt-BR" dirty="0"/>
              <a:t>Monitore:</a:t>
            </a:r>
          </a:p>
          <a:p>
            <a:pPr lvl="1"/>
            <a:r>
              <a:rPr lang="pt-BR" b="1" dirty="0"/>
              <a:t>Alterações</a:t>
            </a:r>
          </a:p>
          <a:p>
            <a:pPr lvl="2"/>
            <a:r>
              <a:rPr lang="pt-BR" b="1" dirty="0"/>
              <a:t>no padrão </a:t>
            </a:r>
            <a:r>
              <a:rPr lang="pt-BR" dirty="0"/>
              <a:t>de uso de CPU, disco e rede </a:t>
            </a:r>
          </a:p>
          <a:p>
            <a:pPr lvl="2"/>
            <a:r>
              <a:rPr lang="pt-BR" b="1" dirty="0"/>
              <a:t>em configurações </a:t>
            </a:r>
            <a:r>
              <a:rPr lang="pt-BR" dirty="0"/>
              <a:t>de sistemas</a:t>
            </a:r>
          </a:p>
          <a:p>
            <a:pPr lvl="2"/>
            <a:r>
              <a:rPr lang="pt-BR" dirty="0"/>
              <a:t>em </a:t>
            </a:r>
            <a:r>
              <a:rPr lang="pt-BR" b="1" dirty="0"/>
              <a:t>arquivos críticos</a:t>
            </a:r>
          </a:p>
          <a:p>
            <a:pPr lvl="1"/>
            <a:r>
              <a:rPr lang="pt-BR" b="1" dirty="0"/>
              <a:t>Instalações</a:t>
            </a:r>
            <a:r>
              <a:rPr lang="pt-BR" dirty="0"/>
              <a:t> de </a:t>
            </a:r>
            <a:r>
              <a:rPr lang="pt-BR" i="1" dirty="0"/>
              <a:t>software</a:t>
            </a:r>
            <a:endParaRPr lang="pt-BR" dirty="0"/>
          </a:p>
          <a:p>
            <a:pPr lvl="1"/>
            <a:r>
              <a:rPr lang="pt-BR" dirty="0"/>
              <a:t>Execuções de </a:t>
            </a:r>
            <a:r>
              <a:rPr lang="pt-BR" b="1" dirty="0"/>
              <a:t>processos desconhecidos</a:t>
            </a:r>
          </a:p>
          <a:p>
            <a:pPr lvl="1"/>
            <a:r>
              <a:rPr lang="pt-BR" dirty="0"/>
              <a:t>Acesso a arquivos </a:t>
            </a:r>
            <a:r>
              <a:rPr lang="pt-BR" i="1" dirty="0" err="1"/>
              <a:t>decoy</a:t>
            </a:r>
            <a:r>
              <a:rPr lang="pt-BR" i="1" dirty="0"/>
              <a:t> </a:t>
            </a:r>
            <a:r>
              <a:rPr lang="pt-BR" dirty="0"/>
              <a:t>(isca)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93E89B-D477-9B3A-047B-97C92BE932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DETECTAR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A48422-4976-B019-7F55-A823414D0C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000" y="360000"/>
            <a:ext cx="73756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26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0B933-4A70-B709-06B8-281CF1ADE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65A412-A562-B6D3-59BA-402B78EF1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noProof="0" dirty="0"/>
              <a:t>6. Estabelecer um Canal para Receber Notificações de Segurança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91797-B7EB-93AE-9148-9CC627A83B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Ajuda</a:t>
            </a:r>
            <a:r>
              <a:rPr lang="pt-BR" noProof="0" dirty="0"/>
              <a:t> a </a:t>
            </a:r>
            <a:r>
              <a:rPr lang="pt-BR" b="1" noProof="0" dirty="0"/>
              <a:t>identificar vazamentos</a:t>
            </a:r>
            <a:r>
              <a:rPr lang="pt-BR" noProof="0" dirty="0"/>
              <a:t> de dados, sistemas </a:t>
            </a:r>
            <a:r>
              <a:rPr lang="pt-BR" b="1" noProof="0" dirty="0"/>
              <a:t>infectados</a:t>
            </a:r>
            <a:r>
              <a:rPr lang="pt-BR" noProof="0" dirty="0"/>
              <a:t>, contas </a:t>
            </a:r>
            <a:r>
              <a:rPr lang="pt-BR" b="1" noProof="0" dirty="0"/>
              <a:t>invadidas</a:t>
            </a:r>
            <a:r>
              <a:rPr lang="pt-BR" noProof="0" dirty="0"/>
              <a:t> e </a:t>
            </a:r>
            <a:r>
              <a:rPr lang="pt-BR" b="1" noProof="0" dirty="0"/>
              <a:t>vulnerabilidades</a:t>
            </a:r>
            <a:r>
              <a:rPr lang="pt-BR" noProof="0" dirty="0"/>
              <a:t>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2E0AA0-A87B-1EA3-9705-2A4ED56C82C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b="1" noProof="0" dirty="0"/>
              <a:t>Crie e monitore </a:t>
            </a:r>
            <a:r>
              <a:rPr lang="pt-BR" noProof="0" dirty="0"/>
              <a:t>canais de comunicação</a:t>
            </a:r>
          </a:p>
          <a:p>
            <a:pPr lvl="1"/>
            <a:r>
              <a:rPr lang="pt-BR" dirty="0"/>
              <a:t>C</a:t>
            </a:r>
            <a:r>
              <a:rPr lang="pt-BR" noProof="0" dirty="0" err="1"/>
              <a:t>aixas</a:t>
            </a:r>
            <a:r>
              <a:rPr lang="pt-BR" noProof="0" dirty="0"/>
              <a:t> padrão de </a:t>
            </a:r>
            <a:r>
              <a:rPr lang="pt-BR" i="1" noProof="0" dirty="0"/>
              <a:t>e-mail</a:t>
            </a:r>
          </a:p>
          <a:p>
            <a:pPr lvl="2"/>
            <a:r>
              <a:rPr lang="pt-BR" noProof="0" dirty="0" err="1"/>
              <a:t>ex</a:t>
            </a:r>
            <a:r>
              <a:rPr lang="pt-BR" noProof="0" dirty="0"/>
              <a:t>: </a:t>
            </a:r>
            <a:r>
              <a:rPr lang="pt-BR" noProof="0" dirty="0" err="1"/>
              <a:t>abuse@dominio</a:t>
            </a:r>
            <a:r>
              <a:rPr lang="pt-BR" noProof="0" dirty="0"/>
              <a:t> e </a:t>
            </a:r>
            <a:r>
              <a:rPr lang="pt-BR" noProof="0" dirty="0" err="1"/>
              <a:t>security@dominio</a:t>
            </a:r>
            <a:endParaRPr lang="pt-BR" noProof="0" dirty="0"/>
          </a:p>
          <a:p>
            <a:pPr lvl="1"/>
            <a:r>
              <a:rPr lang="pt-BR" dirty="0"/>
              <a:t>A</a:t>
            </a:r>
            <a:r>
              <a:rPr lang="pt-BR" noProof="0" dirty="0" err="1"/>
              <a:t>rquivo</a:t>
            </a:r>
            <a:r>
              <a:rPr lang="pt-BR" noProof="0" dirty="0"/>
              <a:t> </a:t>
            </a:r>
            <a:r>
              <a:rPr lang="pt-BR" noProof="0" dirty="0" err="1"/>
              <a:t>security.txt</a:t>
            </a:r>
            <a:r>
              <a:rPr lang="pt-BR" noProof="0" dirty="0"/>
              <a:t> </a:t>
            </a:r>
            <a:r>
              <a:rPr lang="pt-BR" dirty="0"/>
              <a:t>no </a:t>
            </a:r>
            <a:r>
              <a:rPr lang="pt-BR" i="1" noProof="0" dirty="0"/>
              <a:t>site</a:t>
            </a:r>
          </a:p>
          <a:p>
            <a:r>
              <a:rPr lang="pt-BR" noProof="0" dirty="0"/>
              <a:t>Mantenha</a:t>
            </a:r>
            <a:r>
              <a:rPr lang="pt-BR" b="1" noProof="0" dirty="0"/>
              <a:t> atualizado </a:t>
            </a:r>
            <a:r>
              <a:rPr lang="pt-BR" noProof="0" dirty="0"/>
              <a:t>o </a:t>
            </a:r>
            <a:r>
              <a:rPr lang="pt-BR" b="1" noProof="0" dirty="0"/>
              <a:t>contato técnico </a:t>
            </a:r>
            <a:r>
              <a:rPr lang="pt-BR" noProof="0" dirty="0"/>
              <a:t>de WHOIS</a:t>
            </a:r>
          </a:p>
          <a:p>
            <a:r>
              <a:rPr lang="pt-BR" b="1" noProof="0" dirty="0"/>
              <a:t>Incentive</a:t>
            </a:r>
            <a:r>
              <a:rPr lang="pt-BR" noProof="0" dirty="0"/>
              <a:t> a notificação de problemas de segurança</a:t>
            </a:r>
          </a:p>
          <a:p>
            <a:pPr lvl="1"/>
            <a:r>
              <a:rPr lang="pt-BR" noProof="0" dirty="0"/>
              <a:t>Por funcionários e terceiros</a:t>
            </a:r>
          </a:p>
          <a:p>
            <a:r>
              <a:rPr lang="pt-BR" noProof="0" dirty="0"/>
              <a:t>Use as notificações:</a:t>
            </a:r>
          </a:p>
          <a:p>
            <a:pPr lvl="1"/>
            <a:r>
              <a:rPr lang="pt-BR" noProof="0" dirty="0"/>
              <a:t>Para </a:t>
            </a:r>
            <a:r>
              <a:rPr lang="pt-BR" b="1" noProof="0" dirty="0"/>
              <a:t>treinar ferramentas </a:t>
            </a:r>
            <a:r>
              <a:rPr lang="pt-BR" noProof="0" dirty="0"/>
              <a:t>de proteção</a:t>
            </a:r>
          </a:p>
          <a:p>
            <a:pPr lvl="1"/>
            <a:r>
              <a:rPr lang="pt-BR" noProof="0" dirty="0"/>
              <a:t>Como </a:t>
            </a:r>
            <a:r>
              <a:rPr lang="pt-BR" b="1" noProof="0" dirty="0"/>
              <a:t>alerta</a:t>
            </a:r>
            <a:r>
              <a:rPr lang="pt-BR" noProof="0" dirty="0"/>
              <a:t> de ataques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0B6753-E2C9-01B5-A303-281D365593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DETECTAR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88EA01-DDA5-7266-71F5-E9196FA3FC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000" y="360000"/>
            <a:ext cx="652262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82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19E5B-4BE3-BBE2-C75D-121D04DFE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58C2162-9D8C-36A8-6B26-42EC14AE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Detectar o Quanto Antes para Minimizar ou até Evitar o Impacto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864877-DCEF-4202-8427-1B0FC201C9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DETECTAR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35683F0-FBFD-370F-D8A4-2C5B216D075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/>
        </p:blipFill>
        <p:spPr>
          <a:xfrm>
            <a:off x="971787" y="1008001"/>
            <a:ext cx="10248426" cy="5331290"/>
          </a:xfrm>
        </p:spPr>
      </p:pic>
    </p:spTree>
    <p:extLst>
      <p:ext uri="{BB962C8B-B14F-4D97-AF65-F5344CB8AC3E}">
        <p14:creationId xmlns:p14="http://schemas.microsoft.com/office/powerpoint/2010/main" val="1382752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7B5A5-2249-5855-606C-F035772A9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CECE0-60E5-0FFE-8135-71A49510A6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i="1" noProof="0"/>
              <a:t>RANSOMWARE:</a:t>
            </a:r>
            <a:br>
              <a:rPr lang="pt-BR" i="1" noProof="0"/>
            </a:br>
            <a:r>
              <a:rPr lang="pt-BR" noProof="0"/>
              <a:t>COMO RESPONDER</a:t>
            </a:r>
          </a:p>
        </p:txBody>
      </p:sp>
    </p:spTree>
    <p:extLst>
      <p:ext uri="{BB962C8B-B14F-4D97-AF65-F5344CB8AC3E}">
        <p14:creationId xmlns:p14="http://schemas.microsoft.com/office/powerpoint/2010/main" val="3037608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6728F-D1F7-02A2-C388-B913C609A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4000-07F2-E7EC-80DC-9974C61C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É Necessário </a:t>
            </a:r>
            <a:r>
              <a:rPr lang="pt-BR" noProof="0" dirty="0"/>
              <a:t>Agir Rapidamente para Conter o Avanço do Ataque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7E9F0-A5F8-DF50-0E08-37B0504653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noProof="0" dirty="0"/>
              <a:t>Se detectados indícios de </a:t>
            </a:r>
            <a:r>
              <a:rPr lang="pt-BR" b="1" noProof="0" dirty="0"/>
              <a:t>qualquer fase do ataque</a:t>
            </a:r>
            <a:r>
              <a:rPr lang="pt-BR" noProof="0" dirty="0"/>
              <a:t>, é preciso </a:t>
            </a:r>
            <a:r>
              <a:rPr lang="pt-BR" b="1" dirty="0"/>
              <a:t>conter o avanço </a:t>
            </a:r>
            <a:r>
              <a:rPr lang="pt-BR" dirty="0"/>
              <a:t>e </a:t>
            </a:r>
            <a:r>
              <a:rPr lang="pt-BR" b="1" dirty="0"/>
              <a:t>eliminar</a:t>
            </a:r>
            <a:r>
              <a:rPr lang="pt-BR" dirty="0"/>
              <a:t> a presença do </a:t>
            </a:r>
            <a:r>
              <a:rPr lang="pt-BR" b="1" dirty="0"/>
              <a:t>atacante.</a:t>
            </a:r>
            <a:endParaRPr lang="pt-BR" b="1" noProof="0" dirty="0"/>
          </a:p>
          <a:p>
            <a:r>
              <a:rPr lang="pt-BR" noProof="0" dirty="0"/>
              <a:t>É essencial </a:t>
            </a:r>
            <a:r>
              <a:rPr lang="pt-BR" b="1" noProof="0" dirty="0"/>
              <a:t>identificar</a:t>
            </a:r>
            <a:r>
              <a:rPr lang="pt-BR" noProof="0" dirty="0"/>
              <a:t> e </a:t>
            </a:r>
            <a:r>
              <a:rPr lang="pt-BR" b="1" noProof="0" dirty="0"/>
              <a:t>erradicar</a:t>
            </a:r>
            <a:r>
              <a:rPr lang="pt-BR" noProof="0" dirty="0"/>
              <a:t> a </a:t>
            </a:r>
            <a:r>
              <a:rPr lang="pt-BR" b="1" noProof="0" dirty="0"/>
              <a:t>causa raiz.</a:t>
            </a:r>
          </a:p>
          <a:p>
            <a:r>
              <a:rPr lang="pt-BR" b="1" dirty="0"/>
              <a:t>Falhas </a:t>
            </a:r>
            <a:r>
              <a:rPr lang="pt-BR" dirty="0"/>
              <a:t>na</a:t>
            </a:r>
            <a:r>
              <a:rPr lang="pt-BR" b="1" dirty="0"/>
              <a:t> </a:t>
            </a:r>
            <a:r>
              <a:rPr lang="pt-BR" dirty="0"/>
              <a:t>remoção</a:t>
            </a:r>
            <a:r>
              <a:rPr lang="pt-BR" b="1" dirty="0"/>
              <a:t> </a:t>
            </a:r>
            <a:r>
              <a:rPr lang="pt-BR" dirty="0"/>
              <a:t>de </a:t>
            </a:r>
            <a:r>
              <a:rPr lang="pt-BR" i="1" dirty="0"/>
              <a:t>malware</a:t>
            </a:r>
            <a:r>
              <a:rPr lang="pt-BR" dirty="0"/>
              <a:t>, na eliminação de vetores de acesso ou na correção de falhas exploradas, </a:t>
            </a:r>
            <a:r>
              <a:rPr lang="pt-BR" b="1" dirty="0"/>
              <a:t>podem levar a novos ataques</a:t>
            </a:r>
            <a:r>
              <a:rPr lang="pt-BR" dirty="0"/>
              <a:t> e mais prejuízos.</a:t>
            </a:r>
            <a:endParaRPr lang="pt-BR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96CC5-4EC6-ED5F-78D6-DF446B8D611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04000" lvl="2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pt-BR" sz="2400" dirty="0"/>
              <a:t>1. Seguir o Plano de Resposta a Incidentes</a:t>
            </a:r>
          </a:p>
          <a:p>
            <a:pPr marL="504000" lvl="2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pt-BR" sz="2400" dirty="0"/>
              <a:t>2. Conter o Ataque</a:t>
            </a:r>
          </a:p>
          <a:p>
            <a:pPr marL="504000" lvl="2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pt-BR" sz="2400" dirty="0"/>
              <a:t>3. Identificar o </a:t>
            </a:r>
            <a:r>
              <a:rPr lang="pt-BR" sz="2400" i="1" dirty="0" err="1"/>
              <a:t>Ransomware</a:t>
            </a:r>
            <a:endParaRPr lang="pt-BR" sz="2400" dirty="0"/>
          </a:p>
          <a:p>
            <a:pPr marL="504000" lvl="2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pt-BR" sz="2400" dirty="0"/>
              <a:t>4. Analisar as Informações Coletadas</a:t>
            </a:r>
          </a:p>
          <a:p>
            <a:pPr marL="504000" lvl="2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pt-BR" sz="2400" dirty="0"/>
              <a:t>5. Eliminar o </a:t>
            </a:r>
            <a:r>
              <a:rPr lang="pt-BR" sz="2400" i="1" dirty="0" err="1"/>
              <a:t>Ransomware</a:t>
            </a:r>
            <a:endParaRPr lang="pt-BR" sz="2400" i="1" dirty="0"/>
          </a:p>
          <a:p>
            <a:pPr marL="504000" lvl="2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pt-BR" sz="2400" dirty="0"/>
              <a:t>6. Trocar Senhas e Revisar Acessos</a:t>
            </a:r>
          </a:p>
          <a:p>
            <a:pPr marL="504000" lvl="2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pt-BR" sz="2400" dirty="0"/>
              <a:t>7. Restaurar os Dados e a Conectividade</a:t>
            </a:r>
          </a:p>
          <a:p>
            <a:pPr marL="504000" lvl="2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pt-BR" sz="2400" dirty="0"/>
              <a:t>8. Melhorar o Ambiente com as Lições Aprendidas</a:t>
            </a:r>
            <a:endParaRPr lang="en-BR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04CEB-80D3-AF15-86B1-30870AFC34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dirty="0"/>
              <a:t>RANSOMWARE</a:t>
            </a:r>
            <a:r>
              <a:rPr lang="pt-BR" dirty="0"/>
              <a:t>: COMO RESPONDER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E181D2-21B4-05EC-39AF-28F56776FF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23388" y="1332306"/>
            <a:ext cx="316535" cy="4135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29AD5D-98D8-C017-D1CF-AEB4EF82A1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74886" y="1871206"/>
            <a:ext cx="413538" cy="4135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5BB02F-F294-D62C-FEEB-44864FECF0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36908" y="2410106"/>
            <a:ext cx="489494" cy="4135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77C5B5-AF03-629A-0FA1-6ADB7ED3832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03561" y="2920725"/>
            <a:ext cx="356188" cy="4430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5AD44C-98B9-0102-6576-A9AB1ADEA96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747505" y="3508005"/>
            <a:ext cx="468300" cy="3208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C89CB0-5598-A04C-30BB-3FF534519B5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767924" y="3963665"/>
            <a:ext cx="427462" cy="4218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CDC792-BCA3-84BC-B16A-44CE6A10370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757387" y="4510865"/>
            <a:ext cx="448537" cy="4218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463B9D-26FB-0015-9E49-849CE7DBB3F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747841" y="5058065"/>
            <a:ext cx="467629" cy="46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76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34AC1-313B-7C30-A872-B23286118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4D5233-7576-C732-1569-991C46C1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1. Seguir o Plano de Resposta a Incidentes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95F00-C813-2900-4CDC-B4405F33E0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/>
              <a:t>Ajuda a </a:t>
            </a:r>
            <a:r>
              <a:rPr lang="pt-BR" b="1"/>
              <a:t>acelerar decisões</a:t>
            </a:r>
            <a:r>
              <a:rPr lang="pt-BR"/>
              <a:t>, conter o ataque, </a:t>
            </a:r>
            <a:r>
              <a:rPr lang="pt-BR" b="1"/>
              <a:t>reduzir os prejuízos e os esforços</a:t>
            </a:r>
            <a:r>
              <a:rPr lang="pt-BR"/>
              <a:t> de recuperação</a:t>
            </a:r>
            <a:r>
              <a:rPr lang="pt-BR" b="1"/>
              <a:t>.</a:t>
            </a:r>
            <a:endParaRPr lang="pt-BR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1E6948-2325-9C36-73EB-B4F7182D239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b="1" noProof="0"/>
              <a:t>Tenha um Plano </a:t>
            </a:r>
            <a:r>
              <a:rPr lang="pt-BR" noProof="0"/>
              <a:t>de Resposta a Incidentes que inclua:</a:t>
            </a:r>
          </a:p>
          <a:p>
            <a:pPr lvl="1"/>
            <a:r>
              <a:rPr lang="pt-BR" noProof="0"/>
              <a:t>Contatos que devem ser envolvidos</a:t>
            </a:r>
          </a:p>
          <a:p>
            <a:pPr lvl="1"/>
            <a:r>
              <a:rPr lang="pt-BR"/>
              <a:t>Funções</a:t>
            </a:r>
            <a:r>
              <a:rPr lang="pt-BR" noProof="0"/>
              <a:t> que devem ser exercidas</a:t>
            </a:r>
          </a:p>
          <a:p>
            <a:pPr lvl="1"/>
            <a:r>
              <a:rPr lang="pt-BR"/>
              <a:t>Requisitos</a:t>
            </a:r>
            <a:r>
              <a:rPr lang="pt-BR" noProof="0"/>
              <a:t> e prazos de notificação a órgão regulador </a:t>
            </a:r>
          </a:p>
          <a:p>
            <a:pPr lvl="1"/>
            <a:r>
              <a:rPr lang="pt-BR"/>
              <a:t>Passos</a:t>
            </a:r>
            <a:r>
              <a:rPr lang="pt-BR" noProof="0"/>
              <a:t> de resposta a incidente</a:t>
            </a:r>
          </a:p>
          <a:p>
            <a:r>
              <a:rPr lang="pt-BR" b="1" noProof="0"/>
              <a:t>Treine</a:t>
            </a:r>
            <a:r>
              <a:rPr lang="pt-BR" noProof="0"/>
              <a:t> o plano</a:t>
            </a:r>
          </a:p>
          <a:p>
            <a:pPr lvl="1"/>
            <a:r>
              <a:rPr lang="pt-BR" noProof="0"/>
              <a:t>Para que todos saibam desempenhar suas tarefas</a:t>
            </a:r>
          </a:p>
          <a:p>
            <a:r>
              <a:rPr lang="pt-BR" b="1" noProof="0"/>
              <a:t>Documente</a:t>
            </a:r>
          </a:p>
          <a:p>
            <a:pPr lvl="1"/>
            <a:r>
              <a:rPr lang="pt-BR" noProof="0"/>
              <a:t>Decisões, ações tomadas e informações coletadas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1091FE-67C7-A27B-C356-6B7971ADB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RESPONDER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F410A6-B4D0-324E-0CFA-6CB3308045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000" y="360000"/>
            <a:ext cx="496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89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9B90A-86D4-7602-F1BD-D4DE18625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D2DAEA-EAD7-4E61-EEB1-D3A1D5E46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2. Conter o Ataque – Proteger </a:t>
            </a:r>
            <a:r>
              <a:rPr lang="pt-BR" dirty="0"/>
              <a:t>Sistemas</a:t>
            </a:r>
            <a:r>
              <a:rPr lang="pt-BR" noProof="0" dirty="0"/>
              <a:t> não Comprometidos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0953BB-F9BB-D58E-28CD-28D30C4391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b="1" noProof="0" dirty="0">
                <a:solidFill>
                  <a:srgbClr val="316FB4"/>
                </a:solidFill>
              </a:rPr>
              <a:t>Evita</a:t>
            </a:r>
            <a:r>
              <a:rPr lang="pt-BR" noProof="0" dirty="0">
                <a:solidFill>
                  <a:srgbClr val="316FB4"/>
                </a:solidFill>
              </a:rPr>
              <a:t> que </a:t>
            </a:r>
            <a:r>
              <a:rPr lang="pt-BR" b="1" noProof="0" dirty="0">
                <a:solidFill>
                  <a:srgbClr val="316FB4"/>
                </a:solidFill>
              </a:rPr>
              <a:t>mais</a:t>
            </a:r>
            <a:r>
              <a:rPr lang="pt-BR" noProof="0" dirty="0">
                <a:solidFill>
                  <a:srgbClr val="316FB4"/>
                </a:solidFill>
              </a:rPr>
              <a:t> sistemas sejam </a:t>
            </a:r>
            <a:r>
              <a:rPr lang="pt-BR" b="1" noProof="0" dirty="0">
                <a:solidFill>
                  <a:srgbClr val="316FB4"/>
                </a:solidFill>
              </a:rPr>
              <a:t>afetados, </a:t>
            </a:r>
            <a:r>
              <a:rPr lang="pt-BR" b="1" noProof="0" dirty="0"/>
              <a:t>l</a:t>
            </a:r>
            <a:r>
              <a:rPr lang="pt-BR" b="1" dirty="0">
                <a:solidFill>
                  <a:srgbClr val="316FB4"/>
                </a:solidFill>
              </a:rPr>
              <a:t>imita</a:t>
            </a:r>
            <a:r>
              <a:rPr lang="pt-BR" b="1" noProof="0">
                <a:solidFill>
                  <a:srgbClr val="316FB4"/>
                </a:solidFill>
              </a:rPr>
              <a:t> a perda </a:t>
            </a:r>
            <a:r>
              <a:rPr lang="pt-BR" noProof="0">
                <a:solidFill>
                  <a:srgbClr val="316FB4"/>
                </a:solidFill>
              </a:rPr>
              <a:t>de dados e </a:t>
            </a:r>
            <a:r>
              <a:rPr lang="pt-BR" b="1" noProof="0">
                <a:solidFill>
                  <a:srgbClr val="316FB4"/>
                </a:solidFill>
              </a:rPr>
              <a:t>facilita o retorno </a:t>
            </a:r>
            <a:r>
              <a:rPr lang="pt-BR" noProof="0">
                <a:solidFill>
                  <a:srgbClr val="316FB4"/>
                </a:solidFill>
              </a:rPr>
              <a:t>das atividades.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43CA9E-3B80-4C48-EE88-D6A8B06D06B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b="1" noProof="0"/>
              <a:t>Priorize</a:t>
            </a:r>
            <a:r>
              <a:rPr lang="pt-BR" noProof="0"/>
              <a:t> o isolamento de </a:t>
            </a:r>
            <a:r>
              <a:rPr lang="pt-BR" b="1" noProof="0"/>
              <a:t>sistemas e dados críticos</a:t>
            </a:r>
          </a:p>
          <a:p>
            <a:pPr lvl="1"/>
            <a:r>
              <a:rPr lang="pt-BR"/>
              <a:t>ex: </a:t>
            </a:r>
            <a:r>
              <a:rPr lang="pt-BR" i="1"/>
              <a:t>backups</a:t>
            </a:r>
            <a:endParaRPr lang="pt-BR" i="1" noProof="0"/>
          </a:p>
          <a:p>
            <a:r>
              <a:rPr lang="pt-BR" b="1"/>
              <a:t>Desligue ou desconecte </a:t>
            </a:r>
            <a:r>
              <a:rPr lang="pt-BR"/>
              <a:t>equipamentos </a:t>
            </a:r>
            <a:r>
              <a:rPr lang="pt-BR" b="1"/>
              <a:t>não afetados</a:t>
            </a:r>
          </a:p>
          <a:p>
            <a:r>
              <a:rPr lang="pt-BR" noProof="0"/>
              <a:t>Desligue ou bloqueie a escrita em sistemas de armazenamento e compartilhamento</a:t>
            </a:r>
          </a:p>
          <a:p>
            <a:pPr lvl="1"/>
            <a:r>
              <a:rPr lang="pt-BR"/>
              <a:t>ex: NAS, SMB, nuvem</a:t>
            </a:r>
            <a:endParaRPr lang="pt-BR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70AB08-EC2B-0899-58E6-C2341A96EA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RESPONDER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69A495-8712-50B9-9F76-0A193614C5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000" y="36000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55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18AE6-6774-5C59-58D7-C3E81FFC9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55B034-D6B4-D10E-BEE2-AD2774A3E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/>
              <a:t>2. Conter o Ataque – Isolar Sistemas Comprometidos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CAE1C-07B4-BE72-B6E5-2B76F1DEBB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b="1"/>
              <a:t>Interrompe</a:t>
            </a:r>
            <a:r>
              <a:rPr lang="pt-BR">
                <a:solidFill>
                  <a:srgbClr val="316FB4"/>
                </a:solidFill>
              </a:rPr>
              <a:t> a</a:t>
            </a:r>
            <a:r>
              <a:rPr lang="pt-BR" b="1">
                <a:solidFill>
                  <a:srgbClr val="316FB4"/>
                </a:solidFill>
              </a:rPr>
              <a:t> cadeia de ataque, </a:t>
            </a:r>
            <a:r>
              <a:rPr lang="pt-BR">
                <a:solidFill>
                  <a:srgbClr val="316FB4"/>
                </a:solidFill>
              </a:rPr>
              <a:t>a</a:t>
            </a:r>
            <a:r>
              <a:rPr lang="pt-BR" b="1">
                <a:solidFill>
                  <a:srgbClr val="316FB4"/>
                </a:solidFill>
              </a:rPr>
              <a:t> exfiltração </a:t>
            </a:r>
            <a:r>
              <a:rPr lang="pt-BR">
                <a:solidFill>
                  <a:srgbClr val="316FB4"/>
                </a:solidFill>
              </a:rPr>
              <a:t>de dados e a</a:t>
            </a:r>
            <a:r>
              <a:rPr lang="pt-BR" b="1">
                <a:solidFill>
                  <a:srgbClr val="316FB4"/>
                </a:solidFill>
              </a:rPr>
              <a:t> propagação</a:t>
            </a:r>
            <a:r>
              <a:rPr lang="pt-BR" b="1"/>
              <a:t> </a:t>
            </a:r>
            <a:r>
              <a:rPr lang="pt-BR"/>
              <a:t>do </a:t>
            </a:r>
            <a:r>
              <a:rPr lang="pt-BR" i="1"/>
              <a:t>malware</a:t>
            </a:r>
            <a:r>
              <a:rPr lang="pt-BR"/>
              <a:t>.</a:t>
            </a:r>
            <a:endParaRPr lang="pt-BR" noProof="0">
              <a:solidFill>
                <a:srgbClr val="316FB4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0FB069-5450-B1AD-3E7D-FF1E60A28A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b="1" noProof="0"/>
              <a:t>Desconecte:</a:t>
            </a:r>
            <a:endParaRPr lang="pt-BR" noProof="0"/>
          </a:p>
          <a:p>
            <a:pPr lvl="1"/>
            <a:r>
              <a:rPr lang="pt-BR" noProof="0"/>
              <a:t>Sistemas da rede </a:t>
            </a:r>
          </a:p>
          <a:p>
            <a:pPr lvl="2"/>
            <a:r>
              <a:rPr lang="pt-BR" noProof="0"/>
              <a:t>todos os tipos de conexões</a:t>
            </a:r>
          </a:p>
          <a:p>
            <a:pPr lvl="1"/>
            <a:r>
              <a:rPr lang="pt-BR" noProof="0"/>
              <a:t>Dispositivos externos</a:t>
            </a:r>
          </a:p>
          <a:p>
            <a:pPr lvl="2"/>
            <a:r>
              <a:rPr lang="pt-BR" noProof="0" err="1"/>
              <a:t>ex</a:t>
            </a:r>
            <a:r>
              <a:rPr lang="pt-BR" noProof="0"/>
              <a:t>: discos e </a:t>
            </a:r>
            <a:r>
              <a:rPr lang="pt-BR" i="1" noProof="0"/>
              <a:t>pen-drives</a:t>
            </a:r>
            <a:endParaRPr lang="pt-BR" noProof="0"/>
          </a:p>
          <a:p>
            <a:r>
              <a:rPr lang="pt-BR" b="1" noProof="0"/>
              <a:t>Bloqueie</a:t>
            </a:r>
            <a:r>
              <a:rPr lang="pt-BR" noProof="0"/>
              <a:t> </a:t>
            </a:r>
            <a:r>
              <a:rPr lang="pt-BR" b="1" noProof="0"/>
              <a:t>conexões</a:t>
            </a:r>
            <a:r>
              <a:rPr lang="pt-BR" noProof="0"/>
              <a:t> maliciosas</a:t>
            </a:r>
          </a:p>
          <a:p>
            <a:pPr lvl="1"/>
            <a:r>
              <a:rPr lang="pt-BR" noProof="0" err="1"/>
              <a:t>ex</a:t>
            </a:r>
            <a:r>
              <a:rPr lang="pt-BR" noProof="0"/>
              <a:t>: para servidores de C2</a:t>
            </a:r>
          </a:p>
          <a:p>
            <a:r>
              <a:rPr lang="pt-BR" b="1" noProof="0"/>
              <a:t>Preserve as evidências</a:t>
            </a:r>
            <a:endParaRPr lang="pt-BR" noProof="0"/>
          </a:p>
          <a:p>
            <a:pPr lvl="1"/>
            <a:r>
              <a:rPr lang="pt-BR" i="1" noProof="0" err="1"/>
              <a:t>Dump</a:t>
            </a:r>
            <a:r>
              <a:rPr lang="pt-BR" noProof="0"/>
              <a:t> de memória</a:t>
            </a:r>
          </a:p>
          <a:p>
            <a:pPr lvl="1"/>
            <a:r>
              <a:rPr lang="pt-BR" i="1" noProof="0"/>
              <a:t>Snapshots</a:t>
            </a:r>
            <a:r>
              <a:rPr lang="pt-BR" noProof="0"/>
              <a:t> de máquinas virtuais e volumes em nuvem</a:t>
            </a:r>
          </a:p>
          <a:p>
            <a:r>
              <a:rPr lang="pt-BR" noProof="0"/>
              <a:t>Colete os dados antes de alterar os sistemas</a:t>
            </a:r>
          </a:p>
          <a:p>
            <a:pPr lvl="2"/>
            <a:endParaRPr lang="pt-BR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FE16B-0AB5-F6B2-B264-6B9EBDF6C8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RESPONDER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EA9E15-750C-D33E-F8BD-CCCD1D050F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000" y="36000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03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4B0E8-F6CF-9B2D-3713-3C03C54CE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A78E1D-49DF-F400-ADE4-F522CDE9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3. Identificar o </a:t>
            </a:r>
            <a:r>
              <a:rPr lang="pt-BR" i="1" noProof="0" dirty="0" err="1"/>
              <a:t>Ransomware</a:t>
            </a:r>
            <a:endParaRPr lang="pt-BR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4A1073-ABD3-C9BA-E9CB-FE16138DE1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noProof="0"/>
              <a:t>Ajuda a </a:t>
            </a:r>
            <a:r>
              <a:rPr lang="pt-BR" b="1" noProof="0"/>
              <a:t>identificar </a:t>
            </a:r>
            <a:r>
              <a:rPr lang="pt-BR" noProof="0"/>
              <a:t>sistemas</a:t>
            </a:r>
            <a:r>
              <a:rPr lang="pt-BR" b="1" noProof="0"/>
              <a:t> afetados e vulnerabilidades </a:t>
            </a:r>
            <a:r>
              <a:rPr lang="pt-BR" noProof="0"/>
              <a:t>exploradas,</a:t>
            </a:r>
            <a:r>
              <a:rPr lang="pt-BR" b="1" noProof="0"/>
              <a:t> </a:t>
            </a:r>
            <a:r>
              <a:rPr lang="pt-BR" noProof="0"/>
              <a:t>e avaliar</a:t>
            </a:r>
            <a:r>
              <a:rPr lang="pt-BR" b="1" noProof="0"/>
              <a:t> opções de recuperação</a:t>
            </a:r>
            <a:r>
              <a:rPr lang="pt-BR" noProof="0"/>
              <a:t>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E063A3-A5C2-D25A-C862-FAEE65B764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noProof="0"/>
              <a:t>Analise: </a:t>
            </a:r>
          </a:p>
          <a:p>
            <a:pPr lvl="1"/>
            <a:r>
              <a:rPr lang="pt-BR" noProof="0"/>
              <a:t>Informações da </a:t>
            </a:r>
            <a:r>
              <a:rPr lang="pt-BR" b="1" noProof="0"/>
              <a:t>nota de resgate</a:t>
            </a:r>
          </a:p>
          <a:p>
            <a:pPr lvl="1"/>
            <a:r>
              <a:rPr lang="pt-BR" b="1" noProof="0"/>
              <a:t>Extensão</a:t>
            </a:r>
            <a:r>
              <a:rPr lang="pt-BR" noProof="0"/>
              <a:t> </a:t>
            </a:r>
            <a:r>
              <a:rPr lang="pt-BR" b="1" noProof="0"/>
              <a:t>dos arquivos </a:t>
            </a:r>
            <a:r>
              <a:rPr lang="pt-BR" noProof="0"/>
              <a:t>criptografados</a:t>
            </a:r>
          </a:p>
          <a:p>
            <a:pPr lvl="1"/>
            <a:r>
              <a:rPr lang="pt-BR" i="1" noProof="0" err="1"/>
              <a:t>Dump</a:t>
            </a:r>
            <a:r>
              <a:rPr lang="pt-BR" noProof="0"/>
              <a:t> de memória</a:t>
            </a:r>
          </a:p>
          <a:p>
            <a:r>
              <a:rPr lang="pt-BR" noProof="0"/>
              <a:t>Busque </a:t>
            </a:r>
            <a:r>
              <a:rPr lang="pt-BR" b="1" noProof="0"/>
              <a:t>decifradores</a:t>
            </a:r>
            <a:endParaRPr lang="pt-BR" noProof="0"/>
          </a:p>
          <a:p>
            <a:pPr lvl="1"/>
            <a:r>
              <a:rPr lang="pt-BR" b="1"/>
              <a:t>Alternativa</a:t>
            </a:r>
            <a:r>
              <a:rPr lang="pt-BR"/>
              <a:t> em caso de </a:t>
            </a:r>
            <a:r>
              <a:rPr lang="pt-BR" i="1"/>
              <a:t>backups</a:t>
            </a:r>
            <a:r>
              <a:rPr lang="pt-BR"/>
              <a:t> corrompidos </a:t>
            </a:r>
          </a:p>
          <a:p>
            <a:pPr lvl="2"/>
            <a:r>
              <a:rPr lang="pt-BR"/>
              <a:t>use </a:t>
            </a:r>
            <a:r>
              <a:rPr lang="pt-BR" noProof="0"/>
              <a:t>fontes confiáveis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2B4A4-78D5-BCEB-E9AC-CA3C57AEDA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RESPONDER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9A541E-1F4E-3F92-EBE3-3224BB9CDE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000" y="360000"/>
            <a:ext cx="68179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78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86891-DA32-1A5D-4860-CD7500798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1227B5-171F-F2D8-0F76-4264C6A4F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4. Analisar as Informações Coletadas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C6563-7D97-2F52-DEFC-FE3EC04C59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/>
              <a:t>Ajuda a identificar</a:t>
            </a:r>
            <a:r>
              <a:rPr lang="pt-BR" b="1" noProof="0">
                <a:solidFill>
                  <a:srgbClr val="316FB4"/>
                </a:solidFill>
              </a:rPr>
              <a:t> </a:t>
            </a:r>
            <a:r>
              <a:rPr lang="pt-BR" noProof="0">
                <a:solidFill>
                  <a:srgbClr val="316FB4"/>
                </a:solidFill>
              </a:rPr>
              <a:t>a</a:t>
            </a:r>
            <a:r>
              <a:rPr lang="pt-BR" b="1" noProof="0">
                <a:solidFill>
                  <a:srgbClr val="316FB4"/>
                </a:solidFill>
              </a:rPr>
              <a:t> causa raiz </a:t>
            </a:r>
            <a:r>
              <a:rPr lang="pt-BR" noProof="0">
                <a:solidFill>
                  <a:srgbClr val="316FB4"/>
                </a:solidFill>
              </a:rPr>
              <a:t>do incidente</a:t>
            </a:r>
            <a:r>
              <a:rPr lang="pt-BR" b="1" noProof="0">
                <a:solidFill>
                  <a:srgbClr val="316FB4"/>
                </a:solidFill>
              </a:rPr>
              <a:t> </a:t>
            </a:r>
            <a:r>
              <a:rPr lang="pt-BR" noProof="0">
                <a:solidFill>
                  <a:srgbClr val="316FB4"/>
                </a:solidFill>
              </a:rPr>
              <a:t>e</a:t>
            </a:r>
            <a:r>
              <a:rPr lang="pt-BR" b="1" noProof="0">
                <a:solidFill>
                  <a:srgbClr val="316FB4"/>
                </a:solidFill>
              </a:rPr>
              <a:t> </a:t>
            </a:r>
            <a:r>
              <a:rPr lang="pt-BR" noProof="0">
                <a:solidFill>
                  <a:srgbClr val="316FB4"/>
                </a:solidFill>
              </a:rPr>
              <a:t>dimensionar a </a:t>
            </a:r>
            <a:r>
              <a:rPr lang="pt-BR" b="1" noProof="0">
                <a:solidFill>
                  <a:srgbClr val="316FB4"/>
                </a:solidFill>
              </a:rPr>
              <a:t>extensão </a:t>
            </a:r>
            <a:r>
              <a:rPr lang="pt-BR" noProof="0">
                <a:solidFill>
                  <a:srgbClr val="316FB4"/>
                </a:solidFill>
              </a:rPr>
              <a:t>do</a:t>
            </a:r>
            <a:r>
              <a:rPr lang="pt-BR"/>
              <a:t> incidente.</a:t>
            </a:r>
            <a:endParaRPr lang="pt-BR" noProof="0">
              <a:solidFill>
                <a:srgbClr val="316FB4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F0B17B-7C9D-373E-5C28-D5872BED4B2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pt-BR" b="1" noProof="0"/>
              <a:t>Pesquise</a:t>
            </a:r>
            <a:r>
              <a:rPr lang="pt-BR" noProof="0"/>
              <a:t> sobre o </a:t>
            </a:r>
            <a:r>
              <a:rPr lang="pt-BR" i="1" noProof="0"/>
              <a:t>ransomware</a:t>
            </a:r>
            <a:endParaRPr lang="pt-BR" noProof="0"/>
          </a:p>
          <a:p>
            <a:pPr lvl="1"/>
            <a:r>
              <a:rPr lang="pt-BR" noProof="0" err="1"/>
              <a:t>IoC</a:t>
            </a:r>
            <a:r>
              <a:rPr lang="pt-BR" noProof="0"/>
              <a:t>, técnicas e ferramentas usadas </a:t>
            </a:r>
          </a:p>
          <a:p>
            <a:r>
              <a:rPr lang="pt-BR" b="1" noProof="0"/>
              <a:t>Relacione</a:t>
            </a:r>
            <a:r>
              <a:rPr lang="pt-BR" noProof="0"/>
              <a:t> os dados e determine:</a:t>
            </a:r>
          </a:p>
          <a:p>
            <a:pPr lvl="1"/>
            <a:r>
              <a:rPr lang="pt-BR" noProof="0"/>
              <a:t>Ponto de entrada na rede</a:t>
            </a:r>
          </a:p>
          <a:p>
            <a:pPr lvl="1"/>
            <a:r>
              <a:rPr lang="pt-BR"/>
              <a:t>Credenciais comprometidas</a:t>
            </a:r>
          </a:p>
          <a:p>
            <a:pPr lvl="1"/>
            <a:r>
              <a:rPr lang="pt-BR"/>
              <a:t>Vulnerabilidades exploradas</a:t>
            </a:r>
          </a:p>
          <a:p>
            <a:pPr lvl="1"/>
            <a:r>
              <a:rPr lang="pt-BR" noProof="0"/>
              <a:t>Data de início do incidente</a:t>
            </a:r>
          </a:p>
          <a:p>
            <a:pPr lvl="1"/>
            <a:r>
              <a:rPr lang="pt-BR" noProof="0"/>
              <a:t>Dados exfiltrados</a:t>
            </a:r>
          </a:p>
          <a:p>
            <a:pPr lvl="1"/>
            <a:r>
              <a:rPr lang="pt-BR" noProof="0"/>
              <a:t>Conexões feitas pelo atacante</a:t>
            </a:r>
          </a:p>
          <a:p>
            <a:pPr lvl="1"/>
            <a:r>
              <a:rPr lang="pt-BR" noProof="0"/>
              <a:t>Sistemas afetados pelo </a:t>
            </a:r>
            <a:r>
              <a:rPr lang="pt-BR" i="1" noProof="0"/>
              <a:t>malware</a:t>
            </a:r>
            <a:endParaRPr lang="pt-BR" noProof="0"/>
          </a:p>
          <a:p>
            <a:r>
              <a:rPr lang="pt-BR" noProof="0"/>
              <a:t>Isole novos sistemas comprometidos</a:t>
            </a:r>
            <a:r>
              <a:rPr lang="pt-BR"/>
              <a:t> identificados</a:t>
            </a:r>
            <a:endParaRPr lang="pt-BR" b="1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0236C8-25F0-40C7-2C74-3B8FCF8DC2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RESPONDER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37D32B-683F-CFDB-49FD-5202D81A4D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7600" y="360000"/>
            <a:ext cx="52094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7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C4E4F-4521-2096-2F87-BBE80F799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69F96-64F0-69C7-CCDD-EF02E18EF0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i="1" noProof="0"/>
              <a:t>RANSOMWARE</a:t>
            </a:r>
            <a:r>
              <a:rPr lang="pt-BR" noProof="0"/>
              <a:t>:</a:t>
            </a:r>
            <a:br>
              <a:rPr lang="pt-BR" noProof="0"/>
            </a:br>
            <a:r>
              <a:rPr lang="pt-BR" noProof="0"/>
              <a:t>COMO ACONTECE</a:t>
            </a:r>
          </a:p>
        </p:txBody>
      </p:sp>
    </p:spTree>
    <p:extLst>
      <p:ext uri="{BB962C8B-B14F-4D97-AF65-F5344CB8AC3E}">
        <p14:creationId xmlns:p14="http://schemas.microsoft.com/office/powerpoint/2010/main" val="1787998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31A55-B229-EA55-38AB-483EEB711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09290E-9DFA-5774-D65C-0AD555E71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5. Eliminar o </a:t>
            </a:r>
            <a:r>
              <a:rPr lang="pt-BR" i="1" noProof="0" dirty="0" err="1"/>
              <a:t>Ransomware</a:t>
            </a:r>
            <a:endParaRPr lang="pt-BR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F0409-1B6B-42B2-5D34-7CEC6D61DD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noProof="0"/>
              <a:t>Visa </a:t>
            </a:r>
            <a:r>
              <a:rPr lang="pt-BR" b="1" noProof="0"/>
              <a:t>erradicar</a:t>
            </a:r>
            <a:r>
              <a:rPr lang="pt-BR" noProof="0"/>
              <a:t> </a:t>
            </a:r>
            <a:r>
              <a:rPr lang="pt-BR" b="1" noProof="0"/>
              <a:t>os vestígios </a:t>
            </a:r>
            <a:r>
              <a:rPr lang="pt-BR" noProof="0"/>
              <a:t>do ataque.</a:t>
            </a:r>
            <a:endParaRPr lang="pt-BR" i="1" noProof="0"/>
          </a:p>
          <a:p>
            <a:r>
              <a:rPr lang="pt-BR" b="1" noProof="0"/>
              <a:t>Não basta </a:t>
            </a:r>
            <a:r>
              <a:rPr lang="pt-BR" noProof="0"/>
              <a:t>apenas </a:t>
            </a:r>
            <a:r>
              <a:rPr lang="pt-BR" b="1" noProof="0"/>
              <a:t>deletar</a:t>
            </a:r>
            <a:r>
              <a:rPr lang="pt-BR" noProof="0"/>
              <a:t> o </a:t>
            </a:r>
            <a:r>
              <a:rPr lang="pt-BR" i="1" noProof="0"/>
              <a:t>malware</a:t>
            </a:r>
            <a:r>
              <a:rPr lang="pt-BR" noProof="0"/>
              <a:t>.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182C6C-A77D-4B06-5A16-8AAAE03177E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b="1" noProof="0"/>
              <a:t>Reinstale</a:t>
            </a:r>
            <a:r>
              <a:rPr lang="pt-BR" noProof="0"/>
              <a:t> os sistemas comprometidos</a:t>
            </a:r>
          </a:p>
          <a:p>
            <a:pPr lvl="1"/>
            <a:r>
              <a:rPr lang="pt-BR" noProof="0"/>
              <a:t>Use </a:t>
            </a:r>
            <a:r>
              <a:rPr lang="pt-BR" b="1" noProof="0"/>
              <a:t>fontes</a:t>
            </a:r>
            <a:r>
              <a:rPr lang="pt-BR" noProof="0"/>
              <a:t> </a:t>
            </a:r>
            <a:r>
              <a:rPr lang="pt-BR" b="1" noProof="0"/>
              <a:t>confiáveis</a:t>
            </a:r>
            <a:endParaRPr lang="pt-BR" noProof="0"/>
          </a:p>
          <a:p>
            <a:r>
              <a:rPr lang="pt-BR" noProof="0"/>
              <a:t>Aplique todas as </a:t>
            </a:r>
            <a:r>
              <a:rPr lang="pt-BR" b="1" noProof="0"/>
              <a:t>atualizações</a:t>
            </a:r>
          </a:p>
          <a:p>
            <a:pPr lvl="1"/>
            <a:r>
              <a:rPr lang="pt-BR" noProof="0"/>
              <a:t>Em especial as de segurança</a:t>
            </a:r>
          </a:p>
          <a:p>
            <a:r>
              <a:rPr lang="pt-BR" b="1" noProof="0"/>
              <a:t>Corrija a falha </a:t>
            </a:r>
            <a:r>
              <a:rPr lang="pt-BR" noProof="0"/>
              <a:t>que permitiu o Acesso Inicial</a:t>
            </a:r>
          </a:p>
          <a:p>
            <a:pPr lvl="1"/>
            <a:r>
              <a:rPr lang="pt-BR" noProof="0"/>
              <a:t>Mitigue se não for possível corrigir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C0BA9-0604-050D-3568-B25BC95560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RESPONDER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B0561B-2A03-DFA6-6FFE-7DFE287C15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000" y="360000"/>
            <a:ext cx="683029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39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A42B5-A76B-6241-AC56-D3843F120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B4A8AC-C997-5AFE-D827-4999C4A8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6. Trocar Senhas e Revisar Acessos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435EB-41CC-DD43-9621-FA84C54F6C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noProof="0"/>
              <a:t>Elimina </a:t>
            </a:r>
            <a:r>
              <a:rPr lang="pt-BR" b="1" noProof="0"/>
              <a:t>acessos e privilégios</a:t>
            </a:r>
            <a:r>
              <a:rPr lang="pt-BR" noProof="0"/>
              <a:t> obtidos pelo atacante.</a:t>
            </a:r>
          </a:p>
          <a:p>
            <a:r>
              <a:rPr lang="pt-BR" noProof="0"/>
              <a:t>Evita que ele </a:t>
            </a:r>
            <a:r>
              <a:rPr lang="pt-BR" b="1" noProof="0"/>
              <a:t>retorne </a:t>
            </a:r>
            <a:r>
              <a:rPr lang="pt-BR"/>
              <a:t>usando </a:t>
            </a:r>
            <a:r>
              <a:rPr lang="pt-BR" b="1"/>
              <a:t>credenciais comprometidas</a:t>
            </a:r>
            <a:r>
              <a:rPr lang="pt-BR"/>
              <a:t>.</a:t>
            </a:r>
            <a:endParaRPr lang="pt-BR" noProof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4833BB-D79E-4FD0-FD8C-BC7E8F71103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b="1" noProof="0" dirty="0"/>
              <a:t>Altere</a:t>
            </a:r>
            <a:r>
              <a:rPr lang="pt-BR" noProof="0" dirty="0"/>
              <a:t> senhas de </a:t>
            </a:r>
            <a:r>
              <a:rPr lang="pt-BR" b="1" noProof="0" dirty="0"/>
              <a:t>todas</a:t>
            </a:r>
            <a:r>
              <a:rPr lang="pt-BR" noProof="0" dirty="0"/>
              <a:t> as contas</a:t>
            </a:r>
          </a:p>
          <a:p>
            <a:pPr lvl="1"/>
            <a:r>
              <a:rPr lang="pt-BR" noProof="0" dirty="0"/>
              <a:t>Assuma que foram comprometidas e </a:t>
            </a:r>
            <a:r>
              <a:rPr lang="pt-BR" b="1" noProof="0" dirty="0"/>
              <a:t>não são confiáveis</a:t>
            </a:r>
          </a:p>
          <a:p>
            <a:pPr lvl="1"/>
            <a:r>
              <a:rPr lang="pt-BR" noProof="0" dirty="0"/>
              <a:t>Priorize contas com acessos privilegiados</a:t>
            </a:r>
          </a:p>
          <a:p>
            <a:r>
              <a:rPr lang="pt-BR" b="1" noProof="0" dirty="0"/>
              <a:t>Elimine privilégios </a:t>
            </a:r>
            <a:r>
              <a:rPr lang="pt-BR" noProof="0" dirty="0"/>
              <a:t>desnecessários ou adicionados</a:t>
            </a:r>
          </a:p>
          <a:p>
            <a:r>
              <a:rPr lang="pt-BR" noProof="0" dirty="0"/>
              <a:t>Bloqueie ou exclua contas criadas ou reativadas</a:t>
            </a:r>
          </a:p>
          <a:p>
            <a:r>
              <a:rPr lang="pt-BR" noProof="0" dirty="0"/>
              <a:t>Habilite a </a:t>
            </a:r>
            <a:r>
              <a:rPr lang="pt-BR" b="1" noProof="0" dirty="0"/>
              <a:t>autenticação multifator </a:t>
            </a:r>
            <a:r>
              <a:rPr lang="pt-BR" noProof="0" dirty="0"/>
              <a:t>(MFA)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5EB02-F8B2-F10C-7B14-617A04F092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RESPONDER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51519F-2B7D-6B56-A89E-0DA7FD9EC5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000" y="360000"/>
            <a:ext cx="65664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262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4B43C-110A-E344-6DA8-F16DE0B51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BAA1F6-1C10-6FD3-4B81-54E6A9EF3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7. Restaurar os Dados e a Conectividade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464CE-1929-3508-DE6D-EE40A7537F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/>
              <a:t>Visa o </a:t>
            </a:r>
            <a:r>
              <a:rPr lang="pt-BR" b="1"/>
              <a:t>retorno das operações </a:t>
            </a:r>
            <a:r>
              <a:rPr lang="pt-BR"/>
              <a:t>paralisadas, </a:t>
            </a:r>
            <a:r>
              <a:rPr lang="pt-BR" b="1"/>
              <a:t>sem reinfectar</a:t>
            </a:r>
            <a:r>
              <a:rPr lang="pt-BR"/>
              <a:t> o ambiente.</a:t>
            </a:r>
            <a:endParaRPr lang="pt-BR" noProof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99A232-9967-EC95-C7B2-A979A3BB55B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b="1" noProof="0"/>
              <a:t>Recupere</a:t>
            </a:r>
            <a:r>
              <a:rPr lang="pt-BR" noProof="0"/>
              <a:t> os dados de </a:t>
            </a:r>
            <a:r>
              <a:rPr lang="pt-BR" b="1" i="1" noProof="0"/>
              <a:t>backups</a:t>
            </a:r>
            <a:r>
              <a:rPr lang="pt-BR" b="1" noProof="0"/>
              <a:t> confiáveis</a:t>
            </a:r>
          </a:p>
          <a:p>
            <a:pPr lvl="1"/>
            <a:r>
              <a:rPr lang="pt-BR" noProof="0"/>
              <a:t>De preferência de cópias </a:t>
            </a:r>
            <a:r>
              <a:rPr lang="pt-BR" b="1" i="1" noProof="0"/>
              <a:t>offline</a:t>
            </a:r>
          </a:p>
          <a:p>
            <a:r>
              <a:rPr lang="pt-BR" noProof="0"/>
              <a:t>Na ausência de </a:t>
            </a:r>
            <a:r>
              <a:rPr lang="pt-BR" i="1" noProof="0"/>
              <a:t>backups</a:t>
            </a:r>
            <a:r>
              <a:rPr lang="pt-BR" noProof="0"/>
              <a:t> confiáveis, tente:</a:t>
            </a:r>
          </a:p>
          <a:p>
            <a:pPr lvl="1"/>
            <a:r>
              <a:rPr lang="pt-BR" noProof="0"/>
              <a:t>Usar decifradores</a:t>
            </a:r>
          </a:p>
          <a:p>
            <a:pPr lvl="1"/>
            <a:r>
              <a:rPr lang="pt-BR" noProof="0"/>
              <a:t>Recriar usando os recursos disponíveis</a:t>
            </a:r>
          </a:p>
          <a:p>
            <a:r>
              <a:rPr lang="pt-BR" noProof="0"/>
              <a:t>Exclua medidas de contenção</a:t>
            </a:r>
          </a:p>
          <a:p>
            <a:r>
              <a:rPr lang="pt-BR" noProof="0"/>
              <a:t>Refaça as conexões de rede</a:t>
            </a:r>
          </a:p>
          <a:p>
            <a:endParaRPr lang="pt-BR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B066A7-3FDB-5368-C1C3-577F58D1B0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RESPONDER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053871-A06D-DCB6-543D-39713468B8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000" y="360000"/>
            <a:ext cx="68901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180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926CF-505F-BA83-545A-34F548492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AA21FE-0629-E42C-21FA-7785118E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8. Melhorar o Ambiente com as Lições Aprendidas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B0CBE-71F5-08A0-E767-65D782DD83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noProof="0"/>
              <a:t>Procura garantir a resolução dos problemas e </a:t>
            </a:r>
            <a:r>
              <a:rPr lang="pt-BR" b="1" noProof="0"/>
              <a:t>evitar </a:t>
            </a:r>
            <a:r>
              <a:rPr lang="pt-BR" noProof="0"/>
              <a:t>a ocorrência de </a:t>
            </a:r>
            <a:r>
              <a:rPr lang="pt-BR" b="1" noProof="0"/>
              <a:t>novos incidentes</a:t>
            </a:r>
            <a:r>
              <a:rPr lang="pt-BR" noProof="0"/>
              <a:t>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B7C3F8-5DA4-66BC-A935-814ECC580B9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b="1" noProof="0" dirty="0"/>
              <a:t>Reforce a monitoração e os controles</a:t>
            </a:r>
            <a:r>
              <a:rPr lang="pt-BR" noProof="0" dirty="0"/>
              <a:t> de detecção</a:t>
            </a:r>
          </a:p>
          <a:p>
            <a:r>
              <a:rPr lang="pt-BR" noProof="0" dirty="0"/>
              <a:t>Faça um relatório do incidente</a:t>
            </a:r>
          </a:p>
          <a:p>
            <a:r>
              <a:rPr lang="pt-BR" noProof="0" dirty="0"/>
              <a:t>Atualize o Plano de Resposta a Incidentes</a:t>
            </a:r>
          </a:p>
          <a:p>
            <a:pPr lvl="1"/>
            <a:r>
              <a:rPr lang="pt-BR" noProof="0" dirty="0"/>
              <a:t>O que </a:t>
            </a:r>
            <a:r>
              <a:rPr lang="pt-BR" b="1" noProof="0" dirty="0"/>
              <a:t>funcionou</a:t>
            </a:r>
            <a:r>
              <a:rPr lang="pt-BR" noProof="0" dirty="0"/>
              <a:t>, mas precisa ser ajustado</a:t>
            </a:r>
          </a:p>
          <a:p>
            <a:pPr lvl="1"/>
            <a:r>
              <a:rPr lang="pt-BR" noProof="0" dirty="0"/>
              <a:t>O que </a:t>
            </a:r>
            <a:r>
              <a:rPr lang="pt-BR" b="1" noProof="0" dirty="0"/>
              <a:t>não funcionou </a:t>
            </a:r>
            <a:r>
              <a:rPr lang="pt-BR" noProof="0" dirty="0"/>
              <a:t>e precisa ser corrigido</a:t>
            </a:r>
          </a:p>
          <a:p>
            <a:pPr lvl="1"/>
            <a:r>
              <a:rPr lang="pt-BR" noProof="0" dirty="0"/>
              <a:t>O que </a:t>
            </a:r>
            <a:r>
              <a:rPr lang="pt-BR" b="1" noProof="0" dirty="0"/>
              <a:t>faltou</a:t>
            </a:r>
            <a:r>
              <a:rPr lang="pt-BR" noProof="0" dirty="0"/>
              <a:t> e precisa ser incluído</a:t>
            </a:r>
          </a:p>
          <a:p>
            <a:r>
              <a:rPr lang="pt-BR" noProof="0" dirty="0"/>
              <a:t>Reforce as </a:t>
            </a:r>
            <a:r>
              <a:rPr lang="pt-BR" b="1" noProof="0" dirty="0"/>
              <a:t>medidas preventivas</a:t>
            </a:r>
            <a:r>
              <a:rPr lang="pt-BR" noProof="0" dirty="0"/>
              <a:t> </a:t>
            </a:r>
          </a:p>
          <a:p>
            <a:pPr lvl="1"/>
            <a:r>
              <a:rPr lang="pt-BR" noProof="0" dirty="0"/>
              <a:t>Atualize sistemas</a:t>
            </a:r>
          </a:p>
          <a:p>
            <a:pPr lvl="1"/>
            <a:r>
              <a:rPr lang="pt-BR" noProof="0" dirty="0"/>
              <a:t>Melhore controles</a:t>
            </a:r>
          </a:p>
          <a:p>
            <a:pPr lvl="1"/>
            <a:r>
              <a:rPr lang="pt-BR" noProof="0" dirty="0"/>
              <a:t>Invista em treinamento e conscientização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8AC30-E6A7-204D-91F3-22654D2E40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RESPONDER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FA3A44-7DB6-22DA-9238-C9566030A5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6000" y="36000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755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2363248" y="2039420"/>
            <a:ext cx="5198505" cy="231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pt-BR" sz="3600" i="1" noProof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Ransomware</a:t>
            </a:r>
            <a:r>
              <a:rPr lang="pt-BR" sz="3600" noProof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:</a:t>
            </a:r>
            <a:br>
              <a:rPr lang="pt-BR" sz="3600" noProof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r>
              <a:rPr lang="pt-BR" sz="3600" noProof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Boas Práticas para Proteção, Detecção e Resposta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31361" y="467065"/>
            <a:ext cx="3929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7200" b="1" noProof="0">
                <a:solidFill>
                  <a:schemeClr val="bg1"/>
                </a:solidFill>
                <a:latin typeface="Arial"/>
                <a:cs typeface="Arial"/>
              </a:rPr>
              <a:t>Créditos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0340D8-6EC9-B03D-A165-41F22EE173BB}"/>
              </a:ext>
            </a:extLst>
          </p:cNvPr>
          <p:cNvGrpSpPr/>
          <p:nvPr/>
        </p:nvGrpSpPr>
        <p:grpSpPr>
          <a:xfrm>
            <a:off x="4483291" y="5833240"/>
            <a:ext cx="3225418" cy="888125"/>
            <a:chOff x="4031374" y="5833240"/>
            <a:chExt cx="3225418" cy="888125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8A852632-2A6A-8180-4669-9862845BF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31374" y="5833240"/>
              <a:ext cx="1690853" cy="888125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4DC810E6-6794-4396-3363-05A17A6BC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07525" y="5833240"/>
              <a:ext cx="1349267" cy="88812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4651FB-EF2F-7DDA-E52B-B1D9FD948266}"/>
              </a:ext>
            </a:extLst>
          </p:cNvPr>
          <p:cNvGrpSpPr/>
          <p:nvPr/>
        </p:nvGrpSpPr>
        <p:grpSpPr>
          <a:xfrm>
            <a:off x="7561755" y="2090300"/>
            <a:ext cx="2266996" cy="2353083"/>
            <a:chOff x="7561755" y="2573775"/>
            <a:chExt cx="2266996" cy="2353083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53B089AA-FE5C-3FF2-3462-33C51D328156}"/>
                </a:ext>
              </a:extLst>
            </p:cNvPr>
            <p:cNvSpPr/>
            <p:nvPr/>
          </p:nvSpPr>
          <p:spPr>
            <a:xfrm>
              <a:off x="7561755" y="2573775"/>
              <a:ext cx="2266996" cy="23530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27000" dir="2700000" algn="tl" rotWithShape="0">
                <a:prstClr val="black">
                  <a:alpha val="6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B157EB-C359-A64B-93DB-0EB93668E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4995" t="5097" r="4809"/>
            <a:stretch>
              <a:fillRect/>
            </a:stretch>
          </p:blipFill>
          <p:spPr>
            <a:xfrm>
              <a:off x="7791249" y="2694378"/>
              <a:ext cx="1808007" cy="2148452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4183147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35EE4-5926-1EEA-1FBE-9965B60BB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A633A0-DF99-CE8A-F635-E97ADFC1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O que é </a:t>
            </a:r>
            <a:r>
              <a:rPr lang="pt-BR" i="1" noProof="0" dirty="0"/>
              <a:t>Ransomware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E9846-BA0B-D143-9F6F-9038324C96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noProof="0"/>
              <a:t>Originalmente</a:t>
            </a:r>
          </a:p>
          <a:p>
            <a:pPr lvl="1"/>
            <a:r>
              <a:rPr lang="pt-BR" i="1" noProof="0"/>
              <a:t>Ransomware</a:t>
            </a:r>
            <a:r>
              <a:rPr lang="pt-BR" noProof="0"/>
              <a:t> era apenas um tipo de </a:t>
            </a:r>
            <a:r>
              <a:rPr lang="pt-BR" i="1" noProof="0"/>
              <a:t>malware</a:t>
            </a:r>
            <a:r>
              <a:rPr lang="pt-BR" noProof="0"/>
              <a:t> </a:t>
            </a:r>
          </a:p>
          <a:p>
            <a:pPr lvl="1"/>
            <a:r>
              <a:rPr lang="pt-BR" noProof="0"/>
              <a:t>Desenvolvido para deixar dados e sistemas inacessíveis, até o pagamento do resgate</a:t>
            </a:r>
          </a:p>
          <a:p>
            <a:pPr lvl="1"/>
            <a:r>
              <a:rPr lang="pt-BR" noProof="0"/>
              <a:t>Geralmente: </a:t>
            </a:r>
          </a:p>
          <a:p>
            <a:pPr lvl="2"/>
            <a:r>
              <a:rPr lang="pt-BR"/>
              <a:t>c</a:t>
            </a:r>
            <a:r>
              <a:rPr lang="pt-BR" noProof="0" err="1"/>
              <a:t>riptografava</a:t>
            </a:r>
            <a:r>
              <a:rPr lang="pt-BR" noProof="0"/>
              <a:t> dados ou partes dos sistemas </a:t>
            </a:r>
          </a:p>
          <a:p>
            <a:pPr lvl="2"/>
            <a:r>
              <a:rPr lang="pt-BR"/>
              <a:t>e</a:t>
            </a:r>
            <a:r>
              <a:rPr lang="pt-BR" noProof="0" err="1"/>
              <a:t>xigia</a:t>
            </a:r>
            <a:r>
              <a:rPr lang="pt-BR" noProof="0"/>
              <a:t> pagamento pela chave de criptografia</a:t>
            </a:r>
          </a:p>
          <a:p>
            <a:endParaRPr lang="pt-BR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49946D-B5B9-52C0-5DC7-B1B9F72490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noProof="0" dirty="0"/>
              <a:t>Nos </a:t>
            </a:r>
            <a:r>
              <a:rPr lang="pt-BR" b="1" dirty="0"/>
              <a:t>dias atuais</a:t>
            </a:r>
            <a:endParaRPr lang="pt-BR" b="1" noProof="0" dirty="0"/>
          </a:p>
          <a:p>
            <a:pPr lvl="1"/>
            <a:r>
              <a:rPr lang="pt-BR" noProof="0" dirty="0"/>
              <a:t>Evoluiu para um ataque elaborado</a:t>
            </a:r>
          </a:p>
          <a:p>
            <a:pPr lvl="1"/>
            <a:r>
              <a:rPr lang="pt-BR" noProof="0" dirty="0"/>
              <a:t>Realizado por grupos de múltiplos indivíduos que:</a:t>
            </a:r>
          </a:p>
          <a:p>
            <a:pPr lvl="2"/>
            <a:r>
              <a:rPr lang="pt-BR" noProof="0" dirty="0"/>
              <a:t>dividem tarefas</a:t>
            </a:r>
          </a:p>
          <a:p>
            <a:pPr lvl="2"/>
            <a:r>
              <a:rPr lang="pt-BR" noProof="0" dirty="0"/>
              <a:t>coordenam as diversas fases do ataque</a:t>
            </a:r>
          </a:p>
          <a:p>
            <a:pPr lvl="1"/>
            <a:r>
              <a:rPr lang="pt-BR" noProof="0" dirty="0"/>
              <a:t>Atacantes:</a:t>
            </a:r>
          </a:p>
          <a:p>
            <a:pPr lvl="2"/>
            <a:r>
              <a:rPr lang="pt-BR" noProof="0" dirty="0"/>
              <a:t>invadem redes das empresas</a:t>
            </a:r>
          </a:p>
          <a:p>
            <a:pPr lvl="2"/>
            <a:r>
              <a:rPr lang="pt-BR" b="1" noProof="0" dirty="0"/>
              <a:t>comprometem</a:t>
            </a:r>
            <a:r>
              <a:rPr lang="pt-BR" noProof="0" dirty="0"/>
              <a:t> </a:t>
            </a:r>
            <a:r>
              <a:rPr lang="pt-BR" b="1" noProof="0" dirty="0"/>
              <a:t>sistemas críticos</a:t>
            </a:r>
          </a:p>
          <a:p>
            <a:pPr lvl="2"/>
            <a:r>
              <a:rPr lang="pt-BR" b="1" noProof="0" dirty="0" err="1"/>
              <a:t>exfiltram</a:t>
            </a:r>
            <a:r>
              <a:rPr lang="pt-BR" b="1" noProof="0" dirty="0"/>
              <a:t> dados</a:t>
            </a:r>
          </a:p>
          <a:p>
            <a:pPr lvl="2"/>
            <a:r>
              <a:rPr lang="pt-BR" noProof="0" dirty="0"/>
              <a:t>destroem </a:t>
            </a:r>
            <a:r>
              <a:rPr lang="pt-BR" i="1" noProof="0" dirty="0"/>
              <a:t>backups</a:t>
            </a:r>
          </a:p>
          <a:p>
            <a:pPr lvl="2"/>
            <a:r>
              <a:rPr lang="pt-BR" noProof="0" dirty="0"/>
              <a:t>criptografam dados</a:t>
            </a:r>
          </a:p>
          <a:p>
            <a:pPr lvl="2"/>
            <a:r>
              <a:rPr lang="pt-BR" noProof="0" dirty="0"/>
              <a:t>fazem múltiplas </a:t>
            </a:r>
            <a:r>
              <a:rPr lang="pt-BR" b="1" noProof="0" dirty="0"/>
              <a:t>extorsões</a:t>
            </a:r>
          </a:p>
          <a:p>
            <a:endParaRPr lang="pt-BR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B405A0-6F5E-D958-C9CB-3D49EDAAC6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/>
              <a:t>RANSOMWARE</a:t>
            </a:r>
            <a:r>
              <a:rPr lang="pt-BR"/>
              <a:t>: COMO ACONTECE</a:t>
            </a:r>
          </a:p>
        </p:txBody>
      </p:sp>
    </p:spTree>
    <p:extLst>
      <p:ext uri="{BB962C8B-B14F-4D97-AF65-F5344CB8AC3E}">
        <p14:creationId xmlns:p14="http://schemas.microsoft.com/office/powerpoint/2010/main" val="112047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28D08-EE84-ED0E-9C4F-DBBD41350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0F170-03EB-D0CF-46A8-2931B5CD8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pt-BR" noProof="0"/>
              <a:t>Ciclo de Vida do Ataque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2B467-FDD1-876F-D94A-24DF387916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ACONTECE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3E57AA-435D-5ED9-051F-DA94B7BF6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8" y="680899"/>
            <a:ext cx="1080135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1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7CE33-5FE7-7760-3C67-9266F7BFB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B85C6-840A-549A-B043-6A6A24890E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tIns="90000" bIns="900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2800" b="1" noProof="0" dirty="0"/>
              <a:t>ACESSO INICIAL</a:t>
            </a:r>
            <a:br>
              <a:rPr lang="pt-BR" noProof="0" dirty="0"/>
            </a:br>
            <a:r>
              <a:rPr lang="pt-BR" dirty="0"/>
              <a:t>Atacante </a:t>
            </a:r>
            <a:r>
              <a:rPr lang="pt-BR" noProof="0" dirty="0"/>
              <a:t>tenta invadir a rede da empresa.</a:t>
            </a:r>
            <a:endParaRPr lang="pt-BR" noProof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1800" noProof="0" dirty="0">
                <a:solidFill>
                  <a:schemeClr val="bg2">
                    <a:lumMod val="75000"/>
                  </a:schemeClr>
                </a:solidFill>
              </a:rPr>
              <a:t>PERSISTÊNCIA E C2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1800" noProof="0" dirty="0">
                <a:solidFill>
                  <a:schemeClr val="bg2">
                    <a:lumMod val="75000"/>
                  </a:schemeClr>
                </a:solidFill>
              </a:rPr>
              <a:t>ESCALAÇÃO DE PRIVILÉGIOS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1800" noProof="0" dirty="0">
                <a:solidFill>
                  <a:schemeClr val="bg2">
                    <a:lumMod val="75000"/>
                  </a:schemeClr>
                </a:solidFill>
              </a:rPr>
              <a:t>MOVIMENTAÇÃO LATERAL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1800" noProof="0" dirty="0">
                <a:solidFill>
                  <a:schemeClr val="bg2">
                    <a:lumMod val="75000"/>
                  </a:schemeClr>
                </a:solidFill>
              </a:rPr>
              <a:t>IMPACTO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AF2F931-E2AE-B9FF-C4AB-00BDCE0C80D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/>
              <a:t>Principais vetores de invasão:</a:t>
            </a:r>
          </a:p>
          <a:p>
            <a:pPr lvl="1"/>
            <a:r>
              <a:rPr lang="pt-BR"/>
              <a:t>Credenciais de acesso remoto comprometidas</a:t>
            </a:r>
          </a:p>
          <a:p>
            <a:pPr lvl="2"/>
            <a:r>
              <a:rPr lang="pt-BR" noProof="0" err="1"/>
              <a:t>ex</a:t>
            </a:r>
            <a:r>
              <a:rPr lang="pt-BR" noProof="0"/>
              <a:t>: de VPN e RDP</a:t>
            </a:r>
          </a:p>
          <a:p>
            <a:pPr lvl="1"/>
            <a:r>
              <a:rPr lang="pt-BR" noProof="0"/>
              <a:t>Vulnerabilidades de </a:t>
            </a:r>
            <a:r>
              <a:rPr lang="pt-BR" i="1" noProof="0"/>
              <a:t>software</a:t>
            </a:r>
          </a:p>
          <a:p>
            <a:pPr lvl="2"/>
            <a:r>
              <a:rPr lang="pt-BR" err="1"/>
              <a:t>ex</a:t>
            </a:r>
            <a:r>
              <a:rPr lang="pt-BR"/>
              <a:t>: em equipamentos de borda</a:t>
            </a:r>
            <a:endParaRPr lang="pt-BR" noProof="0"/>
          </a:p>
          <a:p>
            <a:pPr lvl="1"/>
            <a:r>
              <a:rPr lang="pt-BR" i="1" noProof="0"/>
              <a:t>Phishing</a:t>
            </a:r>
          </a:p>
          <a:p>
            <a:pPr lvl="2"/>
            <a:r>
              <a:rPr lang="pt-BR" noProof="0" err="1"/>
              <a:t>ex</a:t>
            </a:r>
            <a:r>
              <a:rPr lang="pt-BR" noProof="0"/>
              <a:t>: por </a:t>
            </a:r>
            <a:r>
              <a:rPr lang="pt-BR" i="1" noProof="0"/>
              <a:t>e-mail </a:t>
            </a:r>
            <a:r>
              <a:rPr lang="pt-BR" noProof="0"/>
              <a:t>ou mensagem</a:t>
            </a:r>
            <a:r>
              <a:rPr lang="pt-BR"/>
              <a:t> de texto</a:t>
            </a:r>
            <a:r>
              <a:rPr lang="pt-BR" noProof="0"/>
              <a:t> </a:t>
            </a:r>
          </a:p>
          <a:p>
            <a:pPr lvl="1"/>
            <a:r>
              <a:rPr lang="pt-BR" i="1"/>
              <a:t>Malware</a:t>
            </a:r>
          </a:p>
          <a:p>
            <a:pPr lvl="2"/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: via anexo de </a:t>
            </a:r>
            <a:r>
              <a:rPr lang="pt-BR" i="1"/>
              <a:t>e-mail </a:t>
            </a:r>
            <a:r>
              <a:rPr lang="pt-BR"/>
              <a:t>ou </a:t>
            </a:r>
            <a:r>
              <a:rPr lang="pt-BR" i="1"/>
              <a:t>link</a:t>
            </a:r>
            <a:r>
              <a:rPr lang="pt-BR"/>
              <a:t> patrocinado</a:t>
            </a:r>
            <a:endParaRPr lang="pt-BR" i="1"/>
          </a:p>
          <a:p>
            <a:pPr lvl="1"/>
            <a:r>
              <a:rPr lang="pt-BR" noProof="0"/>
              <a:t>Engenharia social</a:t>
            </a:r>
          </a:p>
          <a:p>
            <a:pPr lvl="2"/>
            <a:r>
              <a:rPr lang="pt-BR" noProof="0" err="1"/>
              <a:t>ex</a:t>
            </a:r>
            <a:r>
              <a:rPr lang="pt-BR" noProof="0"/>
              <a:t>: ligação telefônica fingindo ser suporte técnico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88EA22-4AEA-4D1B-943D-07887AE158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ACONTECE – CICLO DE VIDA DO ATAQUE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DC5D583-5B40-C4EB-1012-C5CE6685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/>
              <a:t>Acesso </a:t>
            </a:r>
            <a:r>
              <a:rPr lang="pt-BR"/>
              <a:t>Inicial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10752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29652-305D-084D-524C-BC6065481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949D4-6463-F0EC-AC41-FBB57A335E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tIns="90000" bIns="900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1800" noProof="0">
                <a:solidFill>
                  <a:schemeClr val="bg2">
                    <a:lumMod val="75000"/>
                  </a:schemeClr>
                </a:solidFill>
              </a:rPr>
              <a:t>ACESSO INICIAL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2800" b="1" noProof="0"/>
              <a:t>PERSISTÊNCIA E C2</a:t>
            </a:r>
            <a:br>
              <a:rPr lang="pt-BR" noProof="0"/>
            </a:br>
            <a:r>
              <a:rPr lang="pt-BR"/>
              <a:t>Atacante </a:t>
            </a:r>
            <a:r>
              <a:rPr lang="pt-BR" noProof="0"/>
              <a:t>busca estabelecer acesso persistente e mecanismo de comunicação entre o sistema invadido e a infraestrutura de C2.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1800" noProof="0">
                <a:solidFill>
                  <a:schemeClr val="bg2">
                    <a:lumMod val="75000"/>
                  </a:schemeClr>
                </a:solidFill>
              </a:rPr>
              <a:t>ESCALAÇÃO DE PRIVILÉGIOS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1800" noProof="0">
                <a:solidFill>
                  <a:schemeClr val="bg2">
                    <a:lumMod val="75000"/>
                  </a:schemeClr>
                </a:solidFill>
              </a:rPr>
              <a:t>MOVIMENTAÇÃO LATERAL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1800" noProof="0">
                <a:solidFill>
                  <a:schemeClr val="bg2">
                    <a:lumMod val="75000"/>
                  </a:schemeClr>
                </a:solidFill>
              </a:rPr>
              <a:t>IMPACTO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4F4124-DE21-8305-9469-789ADD0C5B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/>
              <a:t>Principais técnicas utilizadas:</a:t>
            </a:r>
          </a:p>
          <a:p>
            <a:pPr lvl="1"/>
            <a:r>
              <a:rPr lang="pt-BR" noProof="0"/>
              <a:t>Criação de novas contas</a:t>
            </a:r>
          </a:p>
          <a:p>
            <a:pPr lvl="1"/>
            <a:r>
              <a:rPr lang="pt-BR" noProof="0"/>
              <a:t>Modificação de contas existentes</a:t>
            </a:r>
          </a:p>
          <a:p>
            <a:pPr lvl="1"/>
            <a:r>
              <a:rPr lang="pt-BR" noProof="0"/>
              <a:t>Instalação de </a:t>
            </a:r>
            <a:r>
              <a:rPr lang="pt-BR" i="1" noProof="0"/>
              <a:t>malware</a:t>
            </a:r>
          </a:p>
          <a:p>
            <a:pPr lvl="2"/>
            <a:r>
              <a:rPr lang="pt-BR" noProof="0" err="1"/>
              <a:t>ex</a:t>
            </a:r>
            <a:r>
              <a:rPr lang="pt-BR" noProof="0"/>
              <a:t>: </a:t>
            </a:r>
            <a:r>
              <a:rPr lang="pt-BR" i="1" noProof="0" err="1"/>
              <a:t>backdoor</a:t>
            </a:r>
            <a:endParaRPr lang="pt-BR" noProof="0"/>
          </a:p>
          <a:p>
            <a:pPr lvl="1"/>
            <a:r>
              <a:rPr lang="pt-BR" noProof="0"/>
              <a:t>Agendamento de tarefas e </a:t>
            </a:r>
            <a:r>
              <a:rPr lang="pt-BR" i="1" noProof="0"/>
              <a:t>scripts</a:t>
            </a:r>
            <a:r>
              <a:rPr lang="pt-BR" noProof="0"/>
              <a:t> de inicialização</a:t>
            </a:r>
          </a:p>
          <a:p>
            <a:pPr lvl="1"/>
            <a:r>
              <a:rPr lang="pt-BR"/>
              <a:t>Abuso de ferramentas legítimas </a:t>
            </a:r>
          </a:p>
          <a:p>
            <a:pPr lvl="2"/>
            <a:r>
              <a:rPr lang="pt-BR" err="1"/>
              <a:t>ex</a:t>
            </a:r>
            <a:r>
              <a:rPr lang="pt-BR" noProof="0"/>
              <a:t>: RDP e SSH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C1FA07-207D-233E-F3DA-E4AC8434C8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ACONTECE – CICLO DE VIDA DO ATAQUE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ED5EA1-ACA1-CA49-C34D-0865EC5C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Persistência e C2</a:t>
            </a:r>
          </a:p>
        </p:txBody>
      </p:sp>
    </p:spTree>
    <p:extLst>
      <p:ext uri="{BB962C8B-B14F-4D97-AF65-F5344CB8AC3E}">
        <p14:creationId xmlns:p14="http://schemas.microsoft.com/office/powerpoint/2010/main" val="3666855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92279-3B25-2855-858F-67B75067A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4203C-6A98-1F51-D66D-41586C20B1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tIns="90000" bIns="900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1800" noProof="0">
                <a:solidFill>
                  <a:schemeClr val="bg2">
                    <a:lumMod val="75000"/>
                  </a:schemeClr>
                </a:solidFill>
              </a:rPr>
              <a:t>ACESSO INICIAL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1800" noProof="0">
                <a:solidFill>
                  <a:schemeClr val="bg2">
                    <a:lumMod val="75000"/>
                  </a:schemeClr>
                </a:solidFill>
              </a:rPr>
              <a:t>PERSISTÊNCIA E C2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2800" b="1" noProof="0"/>
              <a:t>ESCALAÇÃO DE PRIVILÉGIOS</a:t>
            </a:r>
            <a:br>
              <a:rPr lang="pt-BR" noProof="0"/>
            </a:br>
            <a:r>
              <a:rPr lang="pt-BR"/>
              <a:t>Atacante</a:t>
            </a:r>
            <a:r>
              <a:rPr lang="pt-BR" noProof="0"/>
              <a:t> tenta obter permissões elevadas.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1800" noProof="0">
                <a:solidFill>
                  <a:schemeClr val="bg2">
                    <a:lumMod val="75000"/>
                  </a:schemeClr>
                </a:solidFill>
              </a:rPr>
              <a:t>MOVIMENTAÇÃO LATERAL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BR" sz="1800" noProof="0">
                <a:solidFill>
                  <a:schemeClr val="bg2">
                    <a:lumMod val="75000"/>
                  </a:schemeClr>
                </a:solidFill>
              </a:rPr>
              <a:t>IMPACTO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2C88D9-1C05-D440-4C9E-2CB1172F216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noProof="0"/>
              <a:t>Principais técnicas utilizadas: </a:t>
            </a:r>
          </a:p>
          <a:p>
            <a:pPr lvl="1"/>
            <a:r>
              <a:rPr lang="pt-BR" noProof="0"/>
              <a:t>Exploração de vulnerabilidades </a:t>
            </a:r>
          </a:p>
          <a:p>
            <a:pPr lvl="1"/>
            <a:r>
              <a:rPr lang="pt-BR" noProof="0"/>
              <a:t>Invasão de contas privilegiadas</a:t>
            </a:r>
          </a:p>
          <a:p>
            <a:pPr lvl="1"/>
            <a:r>
              <a:rPr lang="pt-BR" noProof="0"/>
              <a:t>Alteração de contas</a:t>
            </a:r>
          </a:p>
          <a:p>
            <a:endParaRPr lang="pt-BR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44E55-5924-B549-AB55-2AB1B07BA0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noProof="0"/>
              <a:t>RANSOMWARE</a:t>
            </a:r>
            <a:r>
              <a:rPr lang="pt-BR" noProof="0"/>
              <a:t>: COMO ACONTECE – CICLO DE VIDA DO ATAQUE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88C671-4D65-CF8C-8AB7-7B337A27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Escalação de Privilégios</a:t>
            </a:r>
          </a:p>
        </p:txBody>
      </p:sp>
    </p:spTree>
    <p:extLst>
      <p:ext uri="{BB962C8B-B14F-4D97-AF65-F5344CB8AC3E}">
        <p14:creationId xmlns:p14="http://schemas.microsoft.com/office/powerpoint/2010/main" val="40735957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25092</TotalTime>
  <Words>3430</Words>
  <Application>Microsoft Macintosh PowerPoint</Application>
  <PresentationFormat>Widescreen</PresentationFormat>
  <Paragraphs>465</Paragraphs>
  <Slides>44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ＭＳ Ｐゴシック</vt:lpstr>
      <vt:lpstr>Arial</vt:lpstr>
      <vt:lpstr>Arial Narrow</vt:lpstr>
      <vt:lpstr>Calibri</vt:lpstr>
      <vt:lpstr>Lucida Grande</vt:lpstr>
      <vt:lpstr>System Font Regular</vt:lpstr>
      <vt:lpstr>Tema do Office</vt:lpstr>
      <vt:lpstr>PREVENÇÃO, DETECÇÃO E RESPOSTA  A  ATAQUES DE RANSOMWARE</vt:lpstr>
      <vt:lpstr>Documento Completo e Folheto</vt:lpstr>
      <vt:lpstr>Foco em Segurança Básica Bem Feita e Detecção do Ataque no Início</vt:lpstr>
      <vt:lpstr>RANSOMWARE: COMO ACONTECE</vt:lpstr>
      <vt:lpstr>O que é Ransomware</vt:lpstr>
      <vt:lpstr>Ciclo de Vida do Ataque</vt:lpstr>
      <vt:lpstr>Acesso Inicial</vt:lpstr>
      <vt:lpstr>Persistência e C2</vt:lpstr>
      <vt:lpstr>Escalação de Privilégios</vt:lpstr>
      <vt:lpstr>Movimentação Lateral</vt:lpstr>
      <vt:lpstr>Impacto</vt:lpstr>
      <vt:lpstr>RANSOMWARE: COMO SE PROTEGER</vt:lpstr>
      <vt:lpstr>Controles Básicos Que Podem Fazer a Diferença</vt:lpstr>
      <vt:lpstr>1. Usar Autenticação Multifator (MFA)</vt:lpstr>
      <vt:lpstr>2. Fazer Gestão de Vulnerabilidades</vt:lpstr>
      <vt:lpstr>3. Conscientizar Funcionários</vt:lpstr>
      <vt:lpstr>4. Usar Ferramentas de Proteção</vt:lpstr>
      <vt:lpstr>5. Fazer e Proteger Backups</vt:lpstr>
      <vt:lpstr>6. Reduzir a Superfície de Ataque</vt:lpstr>
      <vt:lpstr>7. Gerenciar Identidades e Acessos</vt:lpstr>
      <vt:lpstr>8. Segmentar a Rede</vt:lpstr>
      <vt:lpstr>Proteção: O Básico que Pode Fazer a Diferença Defesa em Camadas</vt:lpstr>
      <vt:lpstr>RANSOMWARE: COMO DETECTAR</vt:lpstr>
      <vt:lpstr>Detectar o Quanto Antes para Minimizar ou até Evitar o Impacto</vt:lpstr>
      <vt:lpstr>1. Habilitar e Analisar Logs</vt:lpstr>
      <vt:lpstr>2. Monitorar o Tráfego de Rede – Entrada</vt:lpstr>
      <vt:lpstr>2. Monitorar o Tráfego de Rede – Saída</vt:lpstr>
      <vt:lpstr>3. Observar Alertas de Ferramentas de Proteção</vt:lpstr>
      <vt:lpstr>4. Monitorar Contas de Usuários e Administradores</vt:lpstr>
      <vt:lpstr>5. Monitorar o Uso dos Sistemas</vt:lpstr>
      <vt:lpstr>6. Estabelecer um Canal para Receber Notificações de Segurança</vt:lpstr>
      <vt:lpstr>Detectar o Quanto Antes para Minimizar ou até Evitar o Impacto</vt:lpstr>
      <vt:lpstr>RANSOMWARE: COMO RESPONDER</vt:lpstr>
      <vt:lpstr>É Necessário Agir Rapidamente para Conter o Avanço do Ataque</vt:lpstr>
      <vt:lpstr>1. Seguir o Plano de Resposta a Incidentes</vt:lpstr>
      <vt:lpstr>2. Conter o Ataque – Proteger Sistemas não Comprometidos</vt:lpstr>
      <vt:lpstr>2. Conter o Ataque – Isolar Sistemas Comprometidos</vt:lpstr>
      <vt:lpstr>3. Identificar o Ransomware</vt:lpstr>
      <vt:lpstr>4. Analisar as Informações Coletadas</vt:lpstr>
      <vt:lpstr>5. Eliminar o Ransomware</vt:lpstr>
      <vt:lpstr>6. Trocar Senhas e Revisar Acessos</vt:lpstr>
      <vt:lpstr>7. Restaurar os Dados e a Conectividade</vt:lpstr>
      <vt:lpstr>8. Melhorar o Ambiente com as Lições Aprendidas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giulianogalvez@nic.br</dc:creator>
  <cp:lastModifiedBy>Cristine Hoepers</cp:lastModifiedBy>
  <cp:revision>687</cp:revision>
  <cp:lastPrinted>2025-08-22T18:20:53Z</cp:lastPrinted>
  <dcterms:created xsi:type="dcterms:W3CDTF">2017-12-05T16:13:48Z</dcterms:created>
  <dcterms:modified xsi:type="dcterms:W3CDTF">2025-10-31T19:09:16Z</dcterms:modified>
</cp:coreProperties>
</file>